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Lst>
  <p:notesMasterIdLst>
    <p:notesMasterId r:id="rId24"/>
  </p:notesMasterIdLst>
  <p:sldIdLst>
    <p:sldId id="300" r:id="rId5"/>
    <p:sldId id="354" r:id="rId6"/>
    <p:sldId id="351" r:id="rId7"/>
    <p:sldId id="358" r:id="rId8"/>
    <p:sldId id="309" r:id="rId9"/>
    <p:sldId id="330" r:id="rId10"/>
    <p:sldId id="352" r:id="rId11"/>
    <p:sldId id="353" r:id="rId12"/>
    <p:sldId id="361" r:id="rId13"/>
    <p:sldId id="355" r:id="rId14"/>
    <p:sldId id="356" r:id="rId15"/>
    <p:sldId id="362" r:id="rId16"/>
    <p:sldId id="366" r:id="rId17"/>
    <p:sldId id="365" r:id="rId18"/>
    <p:sldId id="357" r:id="rId19"/>
    <p:sldId id="364" r:id="rId20"/>
    <p:sldId id="363" r:id="rId21"/>
    <p:sldId id="305" r:id="rId22"/>
    <p:sldId id="36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94" autoAdjust="0"/>
    <p:restoredTop sz="94816" autoAdjust="0"/>
  </p:normalViewPr>
  <p:slideViewPr>
    <p:cSldViewPr snapToGrid="0">
      <p:cViewPr varScale="1">
        <p:scale>
          <a:sx n="102" d="100"/>
          <a:sy n="102" d="100"/>
        </p:scale>
        <p:origin x="840" y="184"/>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356B527A-0C32-4640-A211-65AF9DADEA87}"/>
    <pc:docChg chg="modSld">
      <pc:chgData name="" userId="" providerId="" clId="Web-{356B527A-0C32-4640-A211-65AF9DADEA87}" dt="2018-08-30T23:43:50.461" v="0"/>
      <pc:docMkLst>
        <pc:docMk/>
      </pc:docMkLst>
      <pc:sldChg chg="delSp">
        <pc:chgData name="" userId="" providerId="" clId="Web-{356B527A-0C32-4640-A211-65AF9DADEA87}" dt="2018-08-30T23:43:50.461" v="0"/>
        <pc:sldMkLst>
          <pc:docMk/>
          <pc:sldMk cId="3734229284" sldId="363"/>
        </pc:sldMkLst>
        <pc:picChg chg="del">
          <ac:chgData name="" userId="" providerId="" clId="Web-{356B527A-0C32-4640-A211-65AF9DADEA87}" dt="2018-08-30T23:43:50.461" v="0"/>
          <ac:picMkLst>
            <pc:docMk/>
            <pc:sldMk cId="3734229284" sldId="363"/>
            <ac:picMk id="4" creationId="{2380753F-1913-944C-AD70-AD68E264EA1E}"/>
          </ac:picMkLst>
        </pc:picChg>
      </pc:sldChg>
    </pc:docChg>
  </pc:docChgLst>
  <pc:docChgLst>
    <pc:chgData clId="Web-{77D57A26-B48E-4E90-BAB2-71BB1FA32254}"/>
    <pc:docChg chg="modSld">
      <pc:chgData name="" userId="" providerId="" clId="Web-{77D57A26-B48E-4E90-BAB2-71BB1FA32254}" dt="2018-08-30T23:44:34.242" v="4" actId="1076"/>
      <pc:docMkLst>
        <pc:docMk/>
      </pc:docMkLst>
      <pc:sldChg chg="addSp modSp">
        <pc:chgData name="" userId="" providerId="" clId="Web-{77D57A26-B48E-4E90-BAB2-71BB1FA32254}" dt="2018-08-30T23:44:34.242" v="4" actId="1076"/>
        <pc:sldMkLst>
          <pc:docMk/>
          <pc:sldMk cId="3734229284" sldId="363"/>
        </pc:sldMkLst>
        <pc:picChg chg="add mod">
          <ac:chgData name="" userId="" providerId="" clId="Web-{77D57A26-B48E-4E90-BAB2-71BB1FA32254}" dt="2018-08-30T23:44:34.242" v="4" actId="1076"/>
          <ac:picMkLst>
            <pc:docMk/>
            <pc:sldMk cId="3734229284" sldId="363"/>
            <ac:picMk id="2" creationId="{3B56EC38-6EB9-431E-8E1B-C5B89F03D7D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tiff>
</file>

<file path=ppt/media/image40.tiff>
</file>

<file path=ppt/media/image41.png>
</file>

<file path=ppt/media/image42.png>
</file>

<file path=ppt/media/image43.png>
</file>

<file path=ppt/media/image44.png>
</file>

<file path=ppt/media/image45.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8/30/2018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5</a:t>
            </a:fld>
            <a:endParaRPr lang="en-US" dirty="0"/>
          </a:p>
        </p:txBody>
      </p:sp>
    </p:spTree>
    <p:extLst>
      <p:ext uri="{BB962C8B-B14F-4D97-AF65-F5344CB8AC3E}">
        <p14:creationId xmlns:p14="http://schemas.microsoft.com/office/powerpoint/2010/main" val="6929401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17</a:t>
            </a:fld>
            <a:endParaRPr lang="en-CA"/>
          </a:p>
        </p:txBody>
      </p:sp>
    </p:spTree>
    <p:extLst>
      <p:ext uri="{BB962C8B-B14F-4D97-AF65-F5344CB8AC3E}">
        <p14:creationId xmlns:p14="http://schemas.microsoft.com/office/powerpoint/2010/main" val="414095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9</a:t>
            </a:fld>
            <a:endParaRPr lang="en-US"/>
          </a:p>
        </p:txBody>
      </p:sp>
    </p:spTree>
    <p:extLst>
      <p:ext uri="{BB962C8B-B14F-4D97-AF65-F5344CB8AC3E}">
        <p14:creationId xmlns:p14="http://schemas.microsoft.com/office/powerpoint/2010/main" val="2377814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10</a:t>
            </a:fld>
            <a:endParaRPr lang="en-US"/>
          </a:p>
        </p:txBody>
      </p:sp>
    </p:spTree>
    <p:extLst>
      <p:ext uri="{BB962C8B-B14F-4D97-AF65-F5344CB8AC3E}">
        <p14:creationId xmlns:p14="http://schemas.microsoft.com/office/powerpoint/2010/main" val="593675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11</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12</a:t>
            </a:fld>
            <a:endParaRPr lang="en-US"/>
          </a:p>
        </p:txBody>
      </p:sp>
    </p:spTree>
    <p:extLst>
      <p:ext uri="{BB962C8B-B14F-4D97-AF65-F5344CB8AC3E}">
        <p14:creationId xmlns:p14="http://schemas.microsoft.com/office/powerpoint/2010/main" val="180096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13</a:t>
            </a:fld>
            <a:endParaRPr lang="en-US"/>
          </a:p>
        </p:txBody>
      </p:sp>
    </p:spTree>
    <p:extLst>
      <p:ext uri="{BB962C8B-B14F-4D97-AF65-F5344CB8AC3E}">
        <p14:creationId xmlns:p14="http://schemas.microsoft.com/office/powerpoint/2010/main" val="3224905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14</a:t>
            </a:fld>
            <a:endParaRPr lang="en-CA"/>
          </a:p>
        </p:txBody>
      </p:sp>
    </p:spTree>
    <p:extLst>
      <p:ext uri="{BB962C8B-B14F-4D97-AF65-F5344CB8AC3E}">
        <p14:creationId xmlns:p14="http://schemas.microsoft.com/office/powerpoint/2010/main" val="2122492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15</a:t>
            </a:fld>
            <a:endParaRPr lang="en-CA"/>
          </a:p>
        </p:txBody>
      </p:sp>
    </p:spTree>
    <p:extLst>
      <p:ext uri="{BB962C8B-B14F-4D97-AF65-F5344CB8AC3E}">
        <p14:creationId xmlns:p14="http://schemas.microsoft.com/office/powerpoint/2010/main" val="2526144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16</a:t>
            </a:fld>
            <a:endParaRPr lang="en-CA"/>
          </a:p>
        </p:txBody>
      </p:sp>
    </p:spTree>
    <p:extLst>
      <p:ext uri="{BB962C8B-B14F-4D97-AF65-F5344CB8AC3E}">
        <p14:creationId xmlns:p14="http://schemas.microsoft.com/office/powerpoint/2010/main" val="42047834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8/30/2018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8/30/2018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8/30/2018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8/30/2018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8/30/2018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8/30/2018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8/30/2018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8/30/2018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8/30/2018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8/30/2018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8/30/2018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image" Target="../media/image1.png"/><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8/30/2018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twitter.com/EduardoDBA"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33.tiff"/><Relationship Id="rId5" Type="http://schemas.openxmlformats.org/officeDocument/2006/relationships/image" Target="../media/image32.tiff"/><Relationship Id="rId4" Type="http://schemas.openxmlformats.org/officeDocument/2006/relationships/hyperlink" Target="http://www.sqlservercentral.com/NewsletterArchive/2018/08/26/17483391"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35.tiff"/><Relationship Id="rId3" Type="http://schemas.openxmlformats.org/officeDocument/2006/relationships/hyperlink" Target="https://twitter.com/dbamastery" TargetMode="External"/><Relationship Id="rId7" Type="http://schemas.openxmlformats.org/officeDocument/2006/relationships/image" Target="../media/image34.tiff"/><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32.tiff"/><Relationship Id="rId5" Type="http://schemas.openxmlformats.org/officeDocument/2006/relationships/hyperlink" Target="http://www.sqlsaturday.com/774/eventhome.aspx" TargetMode="External"/><Relationship Id="rId4" Type="http://schemas.openxmlformats.org/officeDocument/2006/relationships/hyperlink" Target="http://www.sqlservercentral.com/NewsletterArchive/2018/08/29/1748599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twitter.com/charaujo"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36.tiff"/><Relationship Id="rId4" Type="http://schemas.openxmlformats.org/officeDocument/2006/relationships/hyperlink" Target="http://www.sqlsaturday.com/788/eventhome.aspx"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38.tiff"/><Relationship Id="rId5" Type="http://schemas.openxmlformats.org/officeDocument/2006/relationships/hyperlink" Target="https://www.mssqltips.com/sqlserverauthor/267/pablo-echeverria" TargetMode="External"/><Relationship Id="rId4" Type="http://schemas.openxmlformats.org/officeDocument/2006/relationships/hyperlink" Target="https://twitter.com/pabechevb"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atos.net/en/contacta-atos-guatemala"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40.tiff"/><Relationship Id="rId5" Type="http://schemas.openxmlformats.org/officeDocument/2006/relationships/hyperlink" Target="http://dbamastery.com/" TargetMode="External"/><Relationship Id="rId4" Type="http://schemas.openxmlformats.org/officeDocument/2006/relationships/image" Target="../media/image39.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hyperlink" Target="https://twitter.com/gtssug"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4.png"/><Relationship Id="rId1" Type="http://schemas.openxmlformats.org/officeDocument/2006/relationships/slideLayout" Target="../slideLayouts/slideLayout3.xml"/><Relationship Id="rId5" Type="http://schemas.openxmlformats.org/officeDocument/2006/relationships/image" Target="../media/image45.png"/><Relationship Id="rId4" Type="http://schemas.openxmlformats.org/officeDocument/2006/relationships/image" Target="../media/image43.png"/></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hyperlink" Target="http://gtssug.pass.org/" TargetMode="External"/><Relationship Id="rId1" Type="http://schemas.openxmlformats.org/officeDocument/2006/relationships/slideLayout" Target="../slideLayouts/slideLayout16.xml"/><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18" Type="http://schemas.openxmlformats.org/officeDocument/2006/relationships/image" Target="../media/image22.png"/><Relationship Id="rId26" Type="http://schemas.openxmlformats.org/officeDocument/2006/relationships/image" Target="../media/image30.png"/><Relationship Id="rId3" Type="http://schemas.openxmlformats.org/officeDocument/2006/relationships/image" Target="../media/image7.png"/><Relationship Id="rId21" Type="http://schemas.openxmlformats.org/officeDocument/2006/relationships/image" Target="../media/image25.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29.png"/><Relationship Id="rId2" Type="http://schemas.openxmlformats.org/officeDocument/2006/relationships/notesSlide" Target="../notesSlides/notesSlide1.xml"/><Relationship Id="rId16" Type="http://schemas.openxmlformats.org/officeDocument/2006/relationships/image" Target="../media/image20.png"/><Relationship Id="rId20" Type="http://schemas.openxmlformats.org/officeDocument/2006/relationships/image" Target="../media/image24.png"/><Relationship Id="rId1" Type="http://schemas.openxmlformats.org/officeDocument/2006/relationships/slideLayout" Target="../slideLayouts/slideLayout3.xml"/><Relationship Id="rId6" Type="http://schemas.openxmlformats.org/officeDocument/2006/relationships/image" Target="../media/image10.png"/><Relationship Id="rId11" Type="http://schemas.openxmlformats.org/officeDocument/2006/relationships/image" Target="../media/image15.png"/><Relationship Id="rId24" Type="http://schemas.openxmlformats.org/officeDocument/2006/relationships/image" Target="../media/image28.png"/><Relationship Id="rId5" Type="http://schemas.openxmlformats.org/officeDocument/2006/relationships/image" Target="../media/image9.png"/><Relationship Id="rId15" Type="http://schemas.openxmlformats.org/officeDocument/2006/relationships/image" Target="../media/image19.png"/><Relationship Id="rId23" Type="http://schemas.openxmlformats.org/officeDocument/2006/relationships/image" Target="../media/image27.png"/><Relationship Id="rId10" Type="http://schemas.openxmlformats.org/officeDocument/2006/relationships/image" Target="../media/image14.png"/><Relationship Id="rId19" Type="http://schemas.openxmlformats.org/officeDocument/2006/relationships/image" Target="../media/image23.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 Id="rId22"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www.sqlsaturday.com/268/eventhome.aspx"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August 2018</a:t>
            </a:r>
            <a:endParaRPr lang="en-US" sz="5000" dirty="0"/>
          </a:p>
        </p:txBody>
      </p:sp>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361680-5FAC-2943-804E-A411FE283A12}"/>
              </a:ext>
            </a:extLst>
          </p:cNvPr>
          <p:cNvSpPr>
            <a:spLocks noGrp="1"/>
          </p:cNvSpPr>
          <p:nvPr>
            <p:ph type="title"/>
          </p:nvPr>
        </p:nvSpPr>
        <p:spPr/>
        <p:txBody>
          <a:bodyPr/>
          <a:lstStyle/>
          <a:p>
            <a:r>
              <a:rPr lang="en-US" dirty="0"/>
              <a:t>Group Logistics</a:t>
            </a:r>
          </a:p>
        </p:txBody>
      </p:sp>
      <p:sp>
        <p:nvSpPr>
          <p:cNvPr id="17" name="TextBox 16">
            <a:extLst>
              <a:ext uri="{FF2B5EF4-FFF2-40B4-BE49-F238E27FC236}">
                <a16:creationId xmlns:a16="http://schemas.microsoft.com/office/drawing/2014/main" id="{1B22A9AA-A7AF-6B43-8611-FECA55ACA010}"/>
              </a:ext>
            </a:extLst>
          </p:cNvPr>
          <p:cNvSpPr txBox="1"/>
          <p:nvPr/>
        </p:nvSpPr>
        <p:spPr>
          <a:xfrm>
            <a:off x="1235415" y="1578800"/>
            <a:ext cx="9351623" cy="3693319"/>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dirty="0"/>
              <a:t>The fourth Thursday of every month</a:t>
            </a:r>
          </a:p>
          <a:p>
            <a:pPr marL="742950" lvl="1" indent="-285750" algn="just">
              <a:buFont typeface="Arial" panose="020B0604020202020204" pitchFamily="34" charset="0"/>
              <a:buChar char="•"/>
            </a:pPr>
            <a:r>
              <a:rPr lang="en-US" sz="2200" dirty="0"/>
              <a:t>Exceptions for holidays or major events happening near the meeting site</a:t>
            </a:r>
          </a:p>
          <a:p>
            <a:pPr marL="285750" indent="-285750" algn="just">
              <a:buFont typeface="Arial" panose="020B0604020202020204" pitchFamily="34" charset="0"/>
              <a:buChar char="•"/>
            </a:pPr>
            <a:r>
              <a:rPr lang="en-US" sz="2200" dirty="0"/>
              <a:t>From 18 PM to 20 PM</a:t>
            </a:r>
          </a:p>
          <a:p>
            <a:pPr marL="285750" indent="-285750" algn="just">
              <a:buFont typeface="Arial" panose="020B0604020202020204" pitchFamily="34" charset="0"/>
              <a:buChar char="•"/>
            </a:pPr>
            <a:r>
              <a:rPr lang="en-US" sz="2200" dirty="0"/>
              <a:t>ATOS facilities (4</a:t>
            </a:r>
            <a:r>
              <a:rPr lang="en-US" sz="2200" baseline="30000" dirty="0"/>
              <a:t>th</a:t>
            </a:r>
            <a:r>
              <a:rPr lang="en-US" sz="2200" dirty="0"/>
              <a:t> floor) (for now)</a:t>
            </a:r>
          </a:p>
          <a:p>
            <a:pPr marL="285750" indent="-285750" algn="just">
              <a:buFont typeface="Arial" panose="020B0604020202020204" pitchFamily="34" charset="0"/>
              <a:buChar char="•"/>
            </a:pPr>
            <a:r>
              <a:rPr lang="en-US" sz="2200" dirty="0"/>
              <a:t>Newsletter</a:t>
            </a:r>
          </a:p>
          <a:p>
            <a:pPr marL="742950" lvl="1" indent="-285750" algn="just">
              <a:buFont typeface="Arial" panose="020B0604020202020204" pitchFamily="34" charset="0"/>
              <a:buChar char="•"/>
            </a:pPr>
            <a:r>
              <a:rPr lang="en-US" sz="2200" dirty="0"/>
              <a:t>Job requests \ opportunities</a:t>
            </a:r>
          </a:p>
          <a:p>
            <a:pPr marL="742950" lvl="1" indent="-285750" algn="just">
              <a:buFont typeface="Arial" panose="020B0604020202020204" pitchFamily="34" charset="0"/>
              <a:buChar char="•"/>
            </a:pPr>
            <a:r>
              <a:rPr lang="en-US" sz="2200" dirty="0"/>
              <a:t>Achievements from any group member</a:t>
            </a:r>
          </a:p>
          <a:p>
            <a:pPr marL="285750" indent="-285750" algn="just">
              <a:buFont typeface="Arial" panose="020B0604020202020204" pitchFamily="34" charset="0"/>
              <a:buChar char="•"/>
            </a:pPr>
            <a:r>
              <a:rPr lang="en-US" sz="2200" dirty="0"/>
              <a:t>Looking for sponsors</a:t>
            </a:r>
          </a:p>
          <a:p>
            <a:pPr marL="285750" indent="-285750" algn="just">
              <a:buFont typeface="Arial" panose="020B0604020202020204" pitchFamily="34" charset="0"/>
              <a:buChar char="•"/>
            </a:pPr>
            <a:r>
              <a:rPr lang="en-US" sz="2200" dirty="0"/>
              <a:t>Call for speakers!!</a:t>
            </a:r>
          </a:p>
          <a:p>
            <a:pPr algn="just"/>
            <a:endParaRPr lang="en-CA" sz="1400" dirty="0"/>
          </a:p>
        </p:txBody>
      </p:sp>
    </p:spTree>
    <p:extLst>
      <p:ext uri="{BB962C8B-B14F-4D97-AF65-F5344CB8AC3E}">
        <p14:creationId xmlns:p14="http://schemas.microsoft.com/office/powerpoint/2010/main" val="244710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085903" y="1430835"/>
            <a:ext cx="10044059" cy="4154984"/>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r>
              <a:rPr lang="en-US" sz="2200" b="1" dirty="0">
                <a:solidFill>
                  <a:schemeClr val="bg2">
                    <a:lumMod val="50000"/>
                  </a:schemeClr>
                </a:solidFill>
              </a:rPr>
              <a:t>Eduardo Pivaral </a:t>
            </a:r>
            <a:r>
              <a:rPr lang="en-US" sz="2200" dirty="0">
                <a:solidFill>
                  <a:schemeClr val="bg2">
                    <a:lumMod val="50000"/>
                  </a:schemeClr>
                </a:solidFill>
              </a:rPr>
              <a:t>(</a:t>
            </a:r>
            <a:r>
              <a:rPr lang="en-US" sz="2200" dirty="0">
                <a:solidFill>
                  <a:schemeClr val="bg2">
                    <a:lumMod val="50000"/>
                  </a:schemeClr>
                </a:solidFill>
                <a:hlinkClick r:id="rId3"/>
              </a:rPr>
              <a:t>@EduardoDBA</a:t>
            </a:r>
            <a:r>
              <a:rPr lang="en-US" sz="2200" dirty="0">
                <a:solidFill>
                  <a:schemeClr val="bg2">
                    <a:lumMod val="50000"/>
                  </a:schemeClr>
                </a:solidFill>
              </a:rPr>
              <a:t>) blog post was featured in August 26</a:t>
            </a:r>
            <a:r>
              <a:rPr lang="en-US" sz="2200" baseline="30000" dirty="0">
                <a:solidFill>
                  <a:schemeClr val="bg2">
                    <a:lumMod val="50000"/>
                  </a:schemeClr>
                </a:solidFill>
              </a:rPr>
              <a:t>th </a:t>
            </a:r>
            <a:r>
              <a:rPr lang="en-US" sz="2200" dirty="0">
                <a:solidFill>
                  <a:schemeClr val="bg2">
                    <a:lumMod val="50000"/>
                  </a:schemeClr>
                </a:solidFill>
              </a:rPr>
              <a:t>SQL Server Central newsletter</a:t>
            </a:r>
          </a:p>
          <a:p>
            <a:pPr algn="just"/>
            <a:endParaRPr lang="en-US" sz="2200" dirty="0">
              <a:solidFill>
                <a:schemeClr val="bg2">
                  <a:lumMod val="50000"/>
                </a:schemeClr>
              </a:solidFill>
              <a:hlinkClick r:id="rId4"/>
            </a:endParaRPr>
          </a:p>
          <a:p>
            <a:pPr algn="just"/>
            <a:r>
              <a:rPr lang="en-US" sz="2200" dirty="0">
                <a:solidFill>
                  <a:schemeClr val="bg2">
                    <a:lumMod val="50000"/>
                  </a:schemeClr>
                </a:solidFill>
                <a:hlinkClick r:id="rId4"/>
              </a:rPr>
              <a:t>http://www.sqlservercentral.com/NewsletterArchive/2018/08/26/17483391</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p:txBody>
      </p:sp>
      <p:pic>
        <p:nvPicPr>
          <p:cNvPr id="20" name="Picture 19">
            <a:extLst>
              <a:ext uri="{FF2B5EF4-FFF2-40B4-BE49-F238E27FC236}">
                <a16:creationId xmlns:a16="http://schemas.microsoft.com/office/drawing/2014/main" id="{512036DB-2AA5-E341-88EA-DA919F612DB6}"/>
              </a:ext>
            </a:extLst>
          </p:cNvPr>
          <p:cNvPicPr>
            <a:picLocks noChangeAspect="1"/>
          </p:cNvPicPr>
          <p:nvPr/>
        </p:nvPicPr>
        <p:blipFill>
          <a:blip r:embed="rId5"/>
          <a:stretch>
            <a:fillRect/>
          </a:stretch>
        </p:blipFill>
        <p:spPr>
          <a:xfrm>
            <a:off x="1085903" y="1430835"/>
            <a:ext cx="3136900" cy="1028700"/>
          </a:xfrm>
          <a:prstGeom prst="rect">
            <a:avLst/>
          </a:prstGeom>
        </p:spPr>
      </p:pic>
      <p:pic>
        <p:nvPicPr>
          <p:cNvPr id="27" name="Picture 26">
            <a:extLst>
              <a:ext uri="{FF2B5EF4-FFF2-40B4-BE49-F238E27FC236}">
                <a16:creationId xmlns:a16="http://schemas.microsoft.com/office/drawing/2014/main" id="{C0EC712B-868A-D04E-AF85-FEFD74E96324}"/>
              </a:ext>
            </a:extLst>
          </p:cNvPr>
          <p:cNvPicPr>
            <a:picLocks noChangeAspect="1"/>
          </p:cNvPicPr>
          <p:nvPr/>
        </p:nvPicPr>
        <p:blipFill>
          <a:blip r:embed="rId6"/>
          <a:stretch>
            <a:fillRect/>
          </a:stretch>
        </p:blipFill>
        <p:spPr>
          <a:xfrm>
            <a:off x="1085903" y="4377813"/>
            <a:ext cx="9658360" cy="1040901"/>
          </a:xfrm>
          <a:prstGeom prst="rect">
            <a:avLst/>
          </a:prstGeom>
        </p:spPr>
      </p:pic>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dirty="0"/>
              <a:t>Newsletter</a:t>
            </a:r>
          </a:p>
        </p:txBody>
      </p:sp>
    </p:spTree>
    <p:extLst>
      <p:ext uri="{BB962C8B-B14F-4D97-AF65-F5344CB8AC3E}">
        <p14:creationId xmlns:p14="http://schemas.microsoft.com/office/powerpoint/2010/main" val="2028023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157341" y="325449"/>
            <a:ext cx="10044059" cy="6401753"/>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b="1" dirty="0">
              <a:solidFill>
                <a:schemeClr val="bg2">
                  <a:lumMod val="50000"/>
                </a:schemeClr>
              </a:solidFill>
            </a:endParaRPr>
          </a:p>
          <a:p>
            <a:pPr algn="just"/>
            <a:r>
              <a:rPr lang="en-US" sz="2200" b="1" dirty="0">
                <a:solidFill>
                  <a:schemeClr val="bg2">
                    <a:lumMod val="50000"/>
                  </a:schemeClr>
                </a:solidFill>
              </a:rPr>
              <a:t>Carlos Robles </a:t>
            </a:r>
            <a:r>
              <a:rPr lang="en-US" sz="2200" dirty="0">
                <a:solidFill>
                  <a:schemeClr val="bg2">
                    <a:lumMod val="50000"/>
                  </a:schemeClr>
                </a:solidFill>
              </a:rPr>
              <a:t>(</a:t>
            </a:r>
            <a:r>
              <a:rPr lang="en-US" sz="2200" dirty="0">
                <a:solidFill>
                  <a:schemeClr val="bg2">
                    <a:lumMod val="50000"/>
                  </a:schemeClr>
                </a:solidFill>
                <a:hlinkClick r:id="rId3"/>
              </a:rPr>
              <a:t>@dbamastery</a:t>
            </a:r>
            <a:r>
              <a:rPr lang="en-US" sz="2200" dirty="0">
                <a:solidFill>
                  <a:schemeClr val="bg2">
                    <a:lumMod val="50000"/>
                  </a:schemeClr>
                </a:solidFill>
              </a:rPr>
              <a:t>) blog post was featured in August 29</a:t>
            </a:r>
            <a:r>
              <a:rPr lang="en-US" sz="2200" baseline="30000" dirty="0">
                <a:solidFill>
                  <a:schemeClr val="bg2">
                    <a:lumMod val="50000"/>
                  </a:schemeClr>
                </a:solidFill>
              </a:rPr>
              <a:t>th </a:t>
            </a:r>
            <a:r>
              <a:rPr lang="en-US" sz="2200" dirty="0">
                <a:solidFill>
                  <a:schemeClr val="bg2">
                    <a:lumMod val="50000"/>
                  </a:schemeClr>
                </a:solidFill>
              </a:rPr>
              <a:t>SQL Server Central homepage and newsletter</a:t>
            </a:r>
          </a:p>
          <a:p>
            <a:pPr algn="just"/>
            <a:endParaRPr lang="en-US" sz="2200" dirty="0">
              <a:solidFill>
                <a:schemeClr val="bg2">
                  <a:lumMod val="50000"/>
                </a:schemeClr>
              </a:solidFill>
            </a:endParaRPr>
          </a:p>
          <a:p>
            <a:pPr algn="just"/>
            <a:r>
              <a:rPr lang="en-US" sz="2200" dirty="0">
                <a:solidFill>
                  <a:schemeClr val="bg2">
                    <a:lumMod val="50000"/>
                  </a:schemeClr>
                </a:solidFill>
                <a:hlinkClick r:id="rId4"/>
              </a:rPr>
              <a:t>http://www.sqlservercentral.com/NewsletterArchive/2018/08/29/17485990</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dirty="0">
                <a:solidFill>
                  <a:schemeClr val="bg2">
                    <a:lumMod val="50000"/>
                  </a:schemeClr>
                </a:solidFill>
              </a:rPr>
              <a:t>Also, he will be participating as speaker in Denver SQL Saturday on September 15</a:t>
            </a:r>
            <a:r>
              <a:rPr lang="en-US" sz="2200" baseline="30000" dirty="0">
                <a:solidFill>
                  <a:schemeClr val="bg2">
                    <a:lumMod val="50000"/>
                  </a:schemeClr>
                </a:solidFill>
              </a:rPr>
              <a:t>th</a:t>
            </a:r>
            <a:r>
              <a:rPr lang="en-US" sz="2200" dirty="0">
                <a:solidFill>
                  <a:schemeClr val="bg2">
                    <a:lumMod val="50000"/>
                  </a:schemeClr>
                </a:solidFill>
              </a:rPr>
              <a:t> </a:t>
            </a:r>
          </a:p>
          <a:p>
            <a:pPr algn="just"/>
            <a:r>
              <a:rPr lang="en-US" sz="2200" dirty="0">
                <a:solidFill>
                  <a:schemeClr val="bg2">
                    <a:lumMod val="50000"/>
                  </a:schemeClr>
                </a:solidFill>
                <a:hlinkClick r:id="rId5"/>
              </a:rPr>
              <a:t>http://</a:t>
            </a:r>
            <a:r>
              <a:rPr lang="en-US" sz="2200" dirty="0" err="1">
                <a:solidFill>
                  <a:schemeClr val="bg2">
                    <a:lumMod val="50000"/>
                  </a:schemeClr>
                </a:solidFill>
                <a:hlinkClick r:id="rId5"/>
              </a:rPr>
              <a:t>www.sqlsaturday.com</a:t>
            </a:r>
            <a:r>
              <a:rPr lang="en-US" sz="2200" dirty="0">
                <a:solidFill>
                  <a:schemeClr val="bg2">
                    <a:lumMod val="50000"/>
                  </a:schemeClr>
                </a:solidFill>
                <a:hlinkClick r:id="rId5"/>
              </a:rPr>
              <a:t>/774/</a:t>
            </a:r>
            <a:r>
              <a:rPr lang="en-US" sz="2200" dirty="0" err="1">
                <a:solidFill>
                  <a:schemeClr val="bg2">
                    <a:lumMod val="50000"/>
                  </a:schemeClr>
                </a:solidFill>
                <a:hlinkClick r:id="rId5"/>
              </a:rPr>
              <a:t>eventhome.aspx</a:t>
            </a:r>
            <a:endParaRPr lang="en-US" sz="2200" dirty="0">
              <a:solidFill>
                <a:schemeClr val="bg2">
                  <a:lumMod val="50000"/>
                </a:schemeClr>
              </a:solidFill>
            </a:endParaRPr>
          </a:p>
          <a:p>
            <a:pPr algn="just"/>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CA" sz="1400" dirty="0">
              <a:solidFill>
                <a:srgbClr val="45C2CC"/>
              </a:solidFill>
            </a:endParaRPr>
          </a:p>
        </p:txBody>
      </p:sp>
      <p:pic>
        <p:nvPicPr>
          <p:cNvPr id="20" name="Picture 19">
            <a:extLst>
              <a:ext uri="{FF2B5EF4-FFF2-40B4-BE49-F238E27FC236}">
                <a16:creationId xmlns:a16="http://schemas.microsoft.com/office/drawing/2014/main" id="{512036DB-2AA5-E341-88EA-DA919F612DB6}"/>
              </a:ext>
            </a:extLst>
          </p:cNvPr>
          <p:cNvPicPr>
            <a:picLocks noChangeAspect="1"/>
          </p:cNvPicPr>
          <p:nvPr/>
        </p:nvPicPr>
        <p:blipFill>
          <a:blip r:embed="rId6"/>
          <a:stretch>
            <a:fillRect/>
          </a:stretch>
        </p:blipFill>
        <p:spPr>
          <a:xfrm>
            <a:off x="1157341" y="728791"/>
            <a:ext cx="3136900" cy="1028700"/>
          </a:xfrm>
          <a:prstGeom prst="rect">
            <a:avLst/>
          </a:prstGeom>
        </p:spPr>
      </p:pic>
      <p:pic>
        <p:nvPicPr>
          <p:cNvPr id="24" name="Picture 23">
            <a:extLst>
              <a:ext uri="{FF2B5EF4-FFF2-40B4-BE49-F238E27FC236}">
                <a16:creationId xmlns:a16="http://schemas.microsoft.com/office/drawing/2014/main" id="{9DB3789E-4A17-5447-A159-B99AB397289B}"/>
              </a:ext>
            </a:extLst>
          </p:cNvPr>
          <p:cNvPicPr>
            <a:picLocks noChangeAspect="1"/>
          </p:cNvPicPr>
          <p:nvPr/>
        </p:nvPicPr>
        <p:blipFill rotWithShape="1">
          <a:blip r:embed="rId7"/>
          <a:srcRect t="10167"/>
          <a:stretch/>
        </p:blipFill>
        <p:spPr>
          <a:xfrm>
            <a:off x="1157341" y="3526325"/>
            <a:ext cx="7037048" cy="1365385"/>
          </a:xfrm>
          <a:prstGeom prst="rect">
            <a:avLst/>
          </a:prstGeom>
        </p:spPr>
      </p:pic>
      <p:pic>
        <p:nvPicPr>
          <p:cNvPr id="2" name="Picture 1">
            <a:extLst>
              <a:ext uri="{FF2B5EF4-FFF2-40B4-BE49-F238E27FC236}">
                <a16:creationId xmlns:a16="http://schemas.microsoft.com/office/drawing/2014/main" id="{9FFA6B40-DB7A-0841-8E37-959920C1AED0}"/>
              </a:ext>
            </a:extLst>
          </p:cNvPr>
          <p:cNvPicPr>
            <a:picLocks noChangeAspect="1"/>
          </p:cNvPicPr>
          <p:nvPr/>
        </p:nvPicPr>
        <p:blipFill>
          <a:blip r:embed="rId8"/>
          <a:stretch>
            <a:fillRect/>
          </a:stretch>
        </p:blipFill>
        <p:spPr>
          <a:xfrm>
            <a:off x="6179370" y="568392"/>
            <a:ext cx="5342399" cy="1335600"/>
          </a:xfrm>
          <a:prstGeom prst="rect">
            <a:avLst/>
          </a:prstGeom>
        </p:spPr>
      </p:pic>
    </p:spTree>
    <p:extLst>
      <p:ext uri="{BB962C8B-B14F-4D97-AF65-F5344CB8AC3E}">
        <p14:creationId xmlns:p14="http://schemas.microsoft.com/office/powerpoint/2010/main" val="3805640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157341" y="1042901"/>
            <a:ext cx="10044059" cy="3693319"/>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b="1" dirty="0">
              <a:solidFill>
                <a:schemeClr val="bg2">
                  <a:lumMod val="50000"/>
                </a:schemeClr>
              </a:solidFill>
            </a:endParaRPr>
          </a:p>
          <a:p>
            <a:pPr algn="just"/>
            <a:r>
              <a:rPr lang="en-US" sz="2200" b="1" dirty="0">
                <a:solidFill>
                  <a:schemeClr val="bg2">
                    <a:lumMod val="50000"/>
                  </a:schemeClr>
                </a:solidFill>
              </a:rPr>
              <a:t>Christian Araujo </a:t>
            </a:r>
            <a:r>
              <a:rPr lang="en-US" sz="2200" dirty="0">
                <a:solidFill>
                  <a:schemeClr val="bg2">
                    <a:lumMod val="50000"/>
                  </a:schemeClr>
                </a:solidFill>
              </a:rPr>
              <a:t>(</a:t>
            </a:r>
            <a:r>
              <a:rPr lang="en-US" sz="2200" dirty="0">
                <a:solidFill>
                  <a:schemeClr val="bg2">
                    <a:lumMod val="50000"/>
                  </a:schemeClr>
                </a:solidFill>
                <a:hlinkClick r:id="rId3"/>
              </a:rPr>
              <a:t>@</a:t>
            </a:r>
            <a:r>
              <a:rPr lang="en-US" sz="2200" dirty="0" err="1">
                <a:solidFill>
                  <a:schemeClr val="bg2">
                    <a:lumMod val="50000"/>
                  </a:schemeClr>
                </a:solidFill>
                <a:hlinkClick r:id="rId3"/>
              </a:rPr>
              <a:t>charaujo</a:t>
            </a:r>
            <a:r>
              <a:rPr lang="en-US" sz="2200" dirty="0">
                <a:solidFill>
                  <a:schemeClr val="bg2">
                    <a:lumMod val="50000"/>
                  </a:schemeClr>
                </a:solidFill>
              </a:rPr>
              <a:t>) will be participating as speaker in El Salvador SQL Saturday on October 13</a:t>
            </a:r>
            <a:r>
              <a:rPr lang="en-US" sz="2200" baseline="30000" dirty="0">
                <a:solidFill>
                  <a:schemeClr val="bg2">
                    <a:lumMod val="50000"/>
                  </a:schemeClr>
                </a:solidFill>
              </a:rPr>
              <a:t>th</a:t>
            </a:r>
          </a:p>
          <a:p>
            <a:pPr algn="just"/>
            <a:endParaRPr lang="en-US" sz="2200" dirty="0">
              <a:solidFill>
                <a:schemeClr val="bg2">
                  <a:lumMod val="50000"/>
                </a:schemeClr>
              </a:solidFill>
            </a:endParaRPr>
          </a:p>
          <a:p>
            <a:pPr algn="just"/>
            <a:r>
              <a:rPr lang="en-US" sz="2200" dirty="0">
                <a:solidFill>
                  <a:schemeClr val="bg2">
                    <a:lumMod val="50000"/>
                  </a:schemeClr>
                </a:solidFill>
                <a:hlinkClick r:id="rId4"/>
              </a:rPr>
              <a:t>http://</a:t>
            </a:r>
            <a:r>
              <a:rPr lang="en-US" sz="2200" dirty="0" err="1">
                <a:solidFill>
                  <a:schemeClr val="bg2">
                    <a:lumMod val="50000"/>
                  </a:schemeClr>
                </a:solidFill>
                <a:hlinkClick r:id="rId4"/>
              </a:rPr>
              <a:t>www.sqlsaturday.com</a:t>
            </a:r>
            <a:r>
              <a:rPr lang="en-US" sz="2200" dirty="0">
                <a:solidFill>
                  <a:schemeClr val="bg2">
                    <a:lumMod val="50000"/>
                  </a:schemeClr>
                </a:solidFill>
                <a:hlinkClick r:id="rId4"/>
              </a:rPr>
              <a:t>/788/</a:t>
            </a:r>
            <a:r>
              <a:rPr lang="en-US" sz="2200" dirty="0" err="1">
                <a:solidFill>
                  <a:schemeClr val="bg2">
                    <a:lumMod val="50000"/>
                  </a:schemeClr>
                </a:solidFill>
                <a:hlinkClick r:id="rId4"/>
              </a:rPr>
              <a:t>eventhome.aspx</a:t>
            </a: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CA" sz="1400" dirty="0">
              <a:solidFill>
                <a:srgbClr val="45C2CC"/>
              </a:solidFill>
            </a:endParaRPr>
          </a:p>
        </p:txBody>
      </p:sp>
      <p:pic>
        <p:nvPicPr>
          <p:cNvPr id="3" name="Picture 2">
            <a:extLst>
              <a:ext uri="{FF2B5EF4-FFF2-40B4-BE49-F238E27FC236}">
                <a16:creationId xmlns:a16="http://schemas.microsoft.com/office/drawing/2014/main" id="{4CE613FD-41DB-8941-AA1A-A9D1A7785F03}"/>
              </a:ext>
            </a:extLst>
          </p:cNvPr>
          <p:cNvPicPr>
            <a:picLocks noChangeAspect="1"/>
          </p:cNvPicPr>
          <p:nvPr/>
        </p:nvPicPr>
        <p:blipFill>
          <a:blip r:embed="rId5"/>
          <a:stretch>
            <a:fillRect/>
          </a:stretch>
        </p:blipFill>
        <p:spPr>
          <a:xfrm>
            <a:off x="1157341" y="1227310"/>
            <a:ext cx="5342400" cy="836024"/>
          </a:xfrm>
          <a:prstGeom prst="rect">
            <a:avLst/>
          </a:prstGeom>
        </p:spPr>
      </p:pic>
    </p:spTree>
    <p:extLst>
      <p:ext uri="{BB962C8B-B14F-4D97-AF65-F5344CB8AC3E}">
        <p14:creationId xmlns:p14="http://schemas.microsoft.com/office/powerpoint/2010/main" val="1699889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3FBAEFF-47E0-8944-AB09-6E4B4C1936F6}"/>
              </a:ext>
            </a:extLst>
          </p:cNvPr>
          <p:cNvPicPr>
            <a:picLocks noChangeAspect="1"/>
          </p:cNvPicPr>
          <p:nvPr/>
        </p:nvPicPr>
        <p:blipFill>
          <a:blip r:embed="rId3"/>
          <a:stretch>
            <a:fillRect/>
          </a:stretch>
        </p:blipFill>
        <p:spPr>
          <a:xfrm>
            <a:off x="1278277" y="3755252"/>
            <a:ext cx="8969375" cy="1824983"/>
          </a:xfrm>
          <a:prstGeom prst="rect">
            <a:avLst/>
          </a:prstGeom>
        </p:spPr>
      </p:pic>
      <p:sp>
        <p:nvSpPr>
          <p:cNvPr id="27" name="TextBox 26">
            <a:extLst>
              <a:ext uri="{FF2B5EF4-FFF2-40B4-BE49-F238E27FC236}">
                <a16:creationId xmlns:a16="http://schemas.microsoft.com/office/drawing/2014/main" id="{B3996EEB-E897-AA4C-BFBD-77BDE151DA50}"/>
              </a:ext>
            </a:extLst>
          </p:cNvPr>
          <p:cNvSpPr txBox="1"/>
          <p:nvPr/>
        </p:nvSpPr>
        <p:spPr>
          <a:xfrm>
            <a:off x="1235413" y="1107302"/>
            <a:ext cx="9351623" cy="2462213"/>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Pablo Echeveria </a:t>
            </a:r>
            <a:r>
              <a:rPr lang="en-US" sz="2200" dirty="0">
                <a:solidFill>
                  <a:schemeClr val="bg2">
                    <a:lumMod val="50000"/>
                  </a:schemeClr>
                </a:solidFill>
              </a:rPr>
              <a:t>(</a:t>
            </a:r>
            <a:r>
              <a:rPr lang="en-US" sz="2200" dirty="0">
                <a:solidFill>
                  <a:schemeClr val="bg2">
                    <a:lumMod val="50000"/>
                  </a:schemeClr>
                </a:solidFill>
                <a:hlinkClick r:id="rId4"/>
              </a:rPr>
              <a:t>@pabechevb</a:t>
            </a:r>
            <a:r>
              <a:rPr lang="en-US" sz="2200" dirty="0">
                <a:solidFill>
                  <a:schemeClr val="bg2">
                    <a:lumMod val="50000"/>
                  </a:schemeClr>
                </a:solidFill>
              </a:rPr>
              <a:t>) latest tip was featured in August 29</a:t>
            </a:r>
            <a:r>
              <a:rPr lang="en-US" sz="2200" baseline="30000" dirty="0">
                <a:solidFill>
                  <a:schemeClr val="bg2">
                    <a:lumMod val="50000"/>
                  </a:schemeClr>
                </a:solidFill>
              </a:rPr>
              <a:t>th  </a:t>
            </a:r>
            <a:r>
              <a:rPr lang="en-US" sz="2200" dirty="0">
                <a:solidFill>
                  <a:schemeClr val="bg2">
                    <a:lumMod val="50000"/>
                  </a:schemeClr>
                </a:solidFill>
              </a:rPr>
              <a:t>MSSQL Tips homepage and newsletter</a:t>
            </a:r>
          </a:p>
          <a:p>
            <a:pPr algn="just"/>
            <a:endParaRPr lang="en-US" sz="2200" dirty="0">
              <a:solidFill>
                <a:schemeClr val="bg2">
                  <a:lumMod val="50000"/>
                </a:schemeClr>
              </a:solidFill>
            </a:endParaRPr>
          </a:p>
          <a:p>
            <a:pPr algn="just"/>
            <a:r>
              <a:rPr lang="en-CA" sz="2200" dirty="0">
                <a:solidFill>
                  <a:schemeClr val="bg2">
                    <a:lumMod val="50000"/>
                  </a:schemeClr>
                </a:solidFill>
                <a:hlinkClick r:id="rId5"/>
              </a:rPr>
              <a:t>https://www.mssqltips.com/sqlserverauthor/267/pablo-echeverria</a:t>
            </a:r>
            <a:endParaRPr lang="en-CA"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6"/>
          <a:stretch>
            <a:fillRect/>
          </a:stretch>
        </p:blipFill>
        <p:spPr>
          <a:xfrm>
            <a:off x="1278277" y="655484"/>
            <a:ext cx="2373937" cy="1260498"/>
          </a:xfrm>
          <a:prstGeom prst="rect">
            <a:avLst/>
          </a:prstGeom>
        </p:spPr>
      </p:pic>
    </p:spTree>
    <p:extLst>
      <p:ext uri="{BB962C8B-B14F-4D97-AF65-F5344CB8AC3E}">
        <p14:creationId xmlns:p14="http://schemas.microsoft.com/office/powerpoint/2010/main" val="3571124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2" name="Picture 1">
            <a:hlinkClick r:id="rId3"/>
            <a:extLst>
              <a:ext uri="{FF2B5EF4-FFF2-40B4-BE49-F238E27FC236}">
                <a16:creationId xmlns:a16="http://schemas.microsoft.com/office/drawing/2014/main" id="{55D18BCC-5CFB-6641-AD21-237672DFD56E}"/>
              </a:ext>
            </a:extLst>
          </p:cNvPr>
          <p:cNvPicPr>
            <a:picLocks noChangeAspect="1"/>
          </p:cNvPicPr>
          <p:nvPr/>
        </p:nvPicPr>
        <p:blipFill>
          <a:blip r:embed="rId4"/>
          <a:stretch>
            <a:fillRect/>
          </a:stretch>
        </p:blipFill>
        <p:spPr>
          <a:xfrm>
            <a:off x="1890583" y="2230685"/>
            <a:ext cx="3710118" cy="1243469"/>
          </a:xfrm>
          <a:prstGeom prst="rect">
            <a:avLst/>
          </a:prstGeom>
        </p:spPr>
      </p:pic>
      <p:pic>
        <p:nvPicPr>
          <p:cNvPr id="3" name="Picture 2">
            <a:hlinkClick r:id="rId5"/>
            <a:extLst>
              <a:ext uri="{FF2B5EF4-FFF2-40B4-BE49-F238E27FC236}">
                <a16:creationId xmlns:a16="http://schemas.microsoft.com/office/drawing/2014/main" id="{4560A04E-6DFA-FA46-9405-7AA84152CFA4}"/>
              </a:ext>
            </a:extLst>
          </p:cNvPr>
          <p:cNvPicPr>
            <a:picLocks noChangeAspect="1"/>
          </p:cNvPicPr>
          <p:nvPr/>
        </p:nvPicPr>
        <p:blipFill>
          <a:blip r:embed="rId6"/>
          <a:stretch>
            <a:fillRect/>
          </a:stretch>
        </p:blipFill>
        <p:spPr>
          <a:xfrm>
            <a:off x="6811480" y="1885948"/>
            <a:ext cx="3846995" cy="1932942"/>
          </a:xfrm>
          <a:prstGeom prst="rect">
            <a:avLst/>
          </a:prstGeom>
        </p:spPr>
      </p:pic>
      <p:sp>
        <p:nvSpPr>
          <p:cNvPr id="4" name="Rectangle 3">
            <a:extLst>
              <a:ext uri="{FF2B5EF4-FFF2-40B4-BE49-F238E27FC236}">
                <a16:creationId xmlns:a16="http://schemas.microsoft.com/office/drawing/2014/main" id="{0755DCE2-087D-F640-8819-E019274BBB57}"/>
              </a:ext>
            </a:extLst>
          </p:cNvPr>
          <p:cNvSpPr/>
          <p:nvPr/>
        </p:nvSpPr>
        <p:spPr>
          <a:xfrm>
            <a:off x="1818364" y="4310878"/>
            <a:ext cx="5225374" cy="2123658"/>
          </a:xfrm>
          <a:prstGeom prst="rect">
            <a:avLst/>
          </a:prstGeom>
        </p:spPr>
        <p:txBody>
          <a:bodyPr wrap="square">
            <a:spAutoFit/>
          </a:bodyPr>
          <a:lstStyle/>
          <a:p>
            <a:pPr algn="just"/>
            <a:r>
              <a:rPr lang="en-US" sz="2200" dirty="0"/>
              <a:t>Special thanks to:</a:t>
            </a:r>
          </a:p>
          <a:p>
            <a:pPr marL="285750" indent="-285750" algn="just">
              <a:buFont typeface="Arial" panose="020B0604020202020204" pitchFamily="34" charset="0"/>
              <a:buChar char="•"/>
            </a:pPr>
            <a:r>
              <a:rPr lang="en-US" sz="2200" dirty="0"/>
              <a:t>Marvin Gonzalez</a:t>
            </a:r>
          </a:p>
          <a:p>
            <a:pPr marL="285750" indent="-285750" algn="just">
              <a:buFont typeface="Arial" panose="020B0604020202020204" pitchFamily="34" charset="0"/>
              <a:buChar char="•"/>
            </a:pPr>
            <a:r>
              <a:rPr lang="en-US" sz="2200" dirty="0"/>
              <a:t>Flavio Gaytan</a:t>
            </a:r>
          </a:p>
          <a:p>
            <a:pPr marL="285750" indent="-285750" algn="just">
              <a:buFont typeface="Arial" panose="020B0604020202020204" pitchFamily="34" charset="0"/>
              <a:buChar char="•"/>
            </a:pPr>
            <a:r>
              <a:rPr lang="en-US" sz="2200" dirty="0"/>
              <a:t>Rene Mansilla</a:t>
            </a:r>
          </a:p>
          <a:p>
            <a:pPr marL="285750" indent="-285750" algn="just">
              <a:buFont typeface="Arial" panose="020B0604020202020204" pitchFamily="34" charset="0"/>
              <a:buChar char="•"/>
            </a:pPr>
            <a:r>
              <a:rPr lang="en-US" sz="2200" dirty="0"/>
              <a:t>Pablo Echeverria</a:t>
            </a:r>
          </a:p>
          <a:p>
            <a:pPr marL="285750" indent="-285750" algn="just">
              <a:buFont typeface="Arial" panose="020B0604020202020204" pitchFamily="34" charset="0"/>
              <a:buChar char="•"/>
            </a:pPr>
            <a:r>
              <a:rPr lang="en-US" sz="2200" dirty="0"/>
              <a:t>And all the group board members</a:t>
            </a:r>
          </a:p>
        </p:txBody>
      </p:sp>
    </p:spTree>
    <p:extLst>
      <p:ext uri="{BB962C8B-B14F-4D97-AF65-F5344CB8AC3E}">
        <p14:creationId xmlns:p14="http://schemas.microsoft.com/office/powerpoint/2010/main" val="1480399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Main Presentation</a:t>
            </a:r>
          </a:p>
        </p:txBody>
      </p:sp>
      <p:sp>
        <p:nvSpPr>
          <p:cNvPr id="2" name="Rectangle 1">
            <a:extLst>
              <a:ext uri="{FF2B5EF4-FFF2-40B4-BE49-F238E27FC236}">
                <a16:creationId xmlns:a16="http://schemas.microsoft.com/office/drawing/2014/main" id="{BC9091CC-61DC-E04C-B98E-94A38A47E707}"/>
              </a:ext>
            </a:extLst>
          </p:cNvPr>
          <p:cNvSpPr/>
          <p:nvPr/>
        </p:nvSpPr>
        <p:spPr>
          <a:xfrm>
            <a:off x="1147761" y="1534883"/>
            <a:ext cx="10253663" cy="4493538"/>
          </a:xfrm>
          <a:prstGeom prst="rect">
            <a:avLst/>
          </a:prstGeom>
        </p:spPr>
        <p:txBody>
          <a:bodyPr wrap="square">
            <a:spAutoFit/>
          </a:bodyPr>
          <a:lstStyle/>
          <a:p>
            <a:pPr fontAlgn="base"/>
            <a:r>
              <a:rPr lang="en-US" sz="2200" b="1" dirty="0">
                <a:solidFill>
                  <a:srgbClr val="293338"/>
                </a:solidFill>
                <a:latin typeface="+mj-lt"/>
              </a:rPr>
              <a:t>Disaster Recovery Plan Ideas and Experiences</a:t>
            </a:r>
            <a:endParaRPr lang="en-US" sz="2200" dirty="0">
              <a:solidFill>
                <a:srgbClr val="293338"/>
              </a:solidFill>
              <a:latin typeface="+mj-lt"/>
            </a:endParaRPr>
          </a:p>
          <a:p>
            <a:pPr fontAlgn="base"/>
            <a:r>
              <a:rPr lang="en-US" sz="2200" i="1" dirty="0">
                <a:solidFill>
                  <a:srgbClr val="293338"/>
                </a:solidFill>
                <a:latin typeface="+mj-lt"/>
              </a:rPr>
              <a:t>Carlos Lopez, Senior SQL Server DBA ATOS Guatemala</a:t>
            </a:r>
            <a:endParaRPr lang="en-US" sz="2200" dirty="0">
              <a:solidFill>
                <a:srgbClr val="293338"/>
              </a:solidFill>
              <a:latin typeface="+mj-lt"/>
            </a:endParaRPr>
          </a:p>
          <a:p>
            <a:pPr algn="just" fontAlgn="base"/>
            <a:r>
              <a:rPr lang="en-US" sz="2200" dirty="0">
                <a:solidFill>
                  <a:srgbClr val="293338"/>
                </a:solidFill>
                <a:latin typeface="+mj-lt"/>
              </a:rPr>
              <a:t>What is important to keep in mind before a disaster? When is considered a disaster? During this session we will discuss this important topic, in which we will approach the concepts that surround a disaster recovery plan as well as experiences to share with the group.</a:t>
            </a:r>
          </a:p>
          <a:p>
            <a:pPr fontAlgn="base"/>
            <a:endParaRPr lang="en-US" sz="2200" dirty="0">
              <a:solidFill>
                <a:srgbClr val="293338"/>
              </a:solidFill>
              <a:latin typeface="+mj-lt"/>
            </a:endParaRPr>
          </a:p>
          <a:p>
            <a:pPr fontAlgn="base"/>
            <a:r>
              <a:rPr lang="en-US" sz="2200" b="1" dirty="0">
                <a:solidFill>
                  <a:srgbClr val="293338"/>
                </a:solidFill>
                <a:latin typeface="+mj-lt"/>
              </a:rPr>
              <a:t>About Carlos:</a:t>
            </a:r>
            <a:br>
              <a:rPr lang="en-US" sz="2200" dirty="0">
                <a:solidFill>
                  <a:srgbClr val="293338"/>
                </a:solidFill>
                <a:latin typeface="+mj-lt"/>
              </a:rPr>
            </a:br>
            <a:r>
              <a:rPr lang="en-US" sz="2200" dirty="0">
                <a:solidFill>
                  <a:srgbClr val="293338"/>
                </a:solidFill>
                <a:latin typeface="+mj-lt"/>
              </a:rPr>
              <a:t>MCTP and SQL Server 2008,2012/14 certified Database Administrator with experience in containers (Docker), Oracle, Linux, PowerShell and R. Working for different sectors of industry for more than a decade now such as guarding, security and finance ERP development and has given an insight opportunity to have understanding on manage large volumes of data as well as the business needs.</a:t>
            </a:r>
            <a:endParaRPr lang="en-US" sz="2200" b="0" i="0" u="none" strike="noStrike" dirty="0">
              <a:solidFill>
                <a:srgbClr val="293338"/>
              </a:solidFill>
              <a:effectLst/>
              <a:latin typeface="+mj-lt"/>
            </a:endParaRPr>
          </a:p>
        </p:txBody>
      </p:sp>
    </p:spTree>
    <p:extLst>
      <p:ext uri="{BB962C8B-B14F-4D97-AF65-F5344CB8AC3E}">
        <p14:creationId xmlns:p14="http://schemas.microsoft.com/office/powerpoint/2010/main" val="18320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Resources</a:t>
            </a:r>
          </a:p>
        </p:txBody>
      </p:sp>
      <p:sp>
        <p:nvSpPr>
          <p:cNvPr id="3" name="Text Placeholder 1">
            <a:extLst>
              <a:ext uri="{FF2B5EF4-FFF2-40B4-BE49-F238E27FC236}">
                <a16:creationId xmlns:a16="http://schemas.microsoft.com/office/drawing/2014/main" id="{5CE6B9CC-89BD-4752-A192-5CAB35A9665D}"/>
              </a:ext>
            </a:extLst>
          </p:cNvPr>
          <p:cNvSpPr txBox="1">
            <a:spLocks/>
          </p:cNvSpPr>
          <p:nvPr/>
        </p:nvSpPr>
        <p:spPr>
          <a:xfrm>
            <a:off x="527990" y="1511779"/>
            <a:ext cx="5988965" cy="589935"/>
          </a:xfrm>
          <a:prstGeom prst="rect">
            <a:avLst/>
          </a:prstGeom>
        </p:spPr>
        <p:txBody>
          <a:bodyPr vert="horz" lIns="91440" tIns="45720" rIns="91440" bIns="45720" rtlCol="0">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solidFill>
                  <a:schemeClr val="tx1"/>
                </a:solidFill>
              </a:rPr>
              <a:t>Scan the following QR code to get access to all the URLs shared during this meeting</a:t>
            </a:r>
          </a:p>
          <a:p>
            <a:pPr algn="just">
              <a:spcBef>
                <a:spcPts val="0"/>
              </a:spcBef>
            </a:pPr>
            <a:endParaRPr lang="en-US" sz="1800" dirty="0">
              <a:solidFill>
                <a:schemeClr val="tx1"/>
              </a:solidFill>
            </a:endParaRPr>
          </a:p>
        </p:txBody>
      </p:sp>
      <p:pic>
        <p:nvPicPr>
          <p:cNvPr id="2" name="Picture 4" descr="A picture containing indoor&#10;&#10;Description generated with very high confidence">
            <a:extLst>
              <a:ext uri="{FF2B5EF4-FFF2-40B4-BE49-F238E27FC236}">
                <a16:creationId xmlns:a16="http://schemas.microsoft.com/office/drawing/2014/main" id="{3B56EC38-6EB9-431E-8E1B-C5B89F03D7D0}"/>
              </a:ext>
            </a:extLst>
          </p:cNvPr>
          <p:cNvPicPr>
            <a:picLocks noChangeAspect="1"/>
          </p:cNvPicPr>
          <p:nvPr/>
        </p:nvPicPr>
        <p:blipFill>
          <a:blip r:embed="rId3"/>
          <a:stretch>
            <a:fillRect/>
          </a:stretch>
        </p:blipFill>
        <p:spPr>
          <a:xfrm>
            <a:off x="4004454" y="2200095"/>
            <a:ext cx="4240601" cy="4254979"/>
          </a:xfrm>
          <a:prstGeom prst="rect">
            <a:avLst/>
          </a:prstGeom>
        </p:spPr>
      </p:pic>
    </p:spTree>
    <p:extLst>
      <p:ext uri="{BB962C8B-B14F-4D97-AF65-F5344CB8AC3E}">
        <p14:creationId xmlns:p14="http://schemas.microsoft.com/office/powerpoint/2010/main" val="3734229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95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39235"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SQLPassGT</a:t>
            </a:r>
            <a:br>
              <a:rPr lang="en-US" sz="2800" dirty="0">
                <a:latin typeface="+mn-lt"/>
              </a:rPr>
            </a:br>
            <a:r>
              <a:rPr lang="en-US" sz="2800" dirty="0">
                <a:latin typeface="+mn-lt"/>
              </a:rPr>
              <a:t>@</a:t>
            </a:r>
            <a:r>
              <a:rPr lang="en-US" sz="2800" dirty="0" err="1">
                <a:latin typeface="+mn-lt"/>
              </a:rPr>
              <a:t>gtssug</a:t>
            </a:r>
            <a:endParaRPr lang="en-US" sz="2800" dirty="0">
              <a:latin typeface="+mn-lt"/>
            </a:endParaRPr>
          </a:p>
        </p:txBody>
      </p:sp>
    </p:spTree>
    <p:extLst>
      <p:ext uri="{BB962C8B-B14F-4D97-AF65-F5344CB8AC3E}">
        <p14:creationId xmlns:p14="http://schemas.microsoft.com/office/powerpoint/2010/main" val="2446867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9008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479000"/>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What is PASS?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527989"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solidFill>
                  <a:schemeClr val="tx1"/>
                </a:solidFill>
              </a:rPr>
              <a:t>PASS is a not-for-profit organization run by and for the community. PASS supports data professionals throughout the world who use the Microsoft data platform.</a:t>
            </a:r>
          </a:p>
          <a:p>
            <a:endParaRPr lang="en-US" sz="1800" dirty="0">
              <a:solidFill>
                <a:schemeClr val="tx1"/>
              </a:solidFill>
            </a:endParaRPr>
          </a:p>
          <a:p>
            <a:pPr fontAlgn="base"/>
            <a:r>
              <a:rPr lang="en-US" sz="1800" dirty="0">
                <a:solidFill>
                  <a:schemeClr val="tx1"/>
                </a:solidFill>
              </a:rPr>
              <a:t>PASS strives to fulfill its mission by:</a:t>
            </a:r>
          </a:p>
          <a:p>
            <a:pPr marL="285750" indent="-285750" algn="just" fontAlgn="base">
              <a:buFont typeface="Arial" panose="020B0604020202020204" pitchFamily="34" charset="0"/>
              <a:buChar char="•"/>
            </a:pPr>
            <a:r>
              <a:rPr lang="en-US" sz="1800" dirty="0">
                <a:solidFill>
                  <a:schemeClr val="tx1"/>
                </a:solidFill>
              </a:rPr>
              <a:t>Facilitating member networking and the exchange of information through our local and virtual groups, online events, local and regional events, and international conferences.</a:t>
            </a:r>
          </a:p>
          <a:p>
            <a:pPr marL="285750" indent="-285750" algn="just" fontAlgn="base">
              <a:buFont typeface="Arial" panose="020B0604020202020204" pitchFamily="34" charset="0"/>
              <a:buChar char="•"/>
            </a:pPr>
            <a:r>
              <a:rPr lang="en-US" sz="1800" dirty="0">
                <a:solidFill>
                  <a:schemeClr val="tx1"/>
                </a:solidFill>
              </a:rPr>
              <a:t>Delivering high-quality, timely, technical content for in-depth learning and professional development.</a:t>
            </a:r>
          </a:p>
          <a:p>
            <a:pPr algn="just">
              <a:spcBef>
                <a:spcPts val="0"/>
              </a:spcBef>
            </a:pPr>
            <a:endParaRPr lang="en-US" sz="1800" dirty="0">
              <a:solidFill>
                <a:schemeClr val="tx1"/>
              </a:solidFill>
            </a:endParaRPr>
          </a:p>
        </p:txBody>
      </p:sp>
      <p:sp>
        <p:nvSpPr>
          <p:cNvPr id="6" name="TextBox 5">
            <a:extLst>
              <a:ext uri="{FF2B5EF4-FFF2-40B4-BE49-F238E27FC236}">
                <a16:creationId xmlns:a16="http://schemas.microsoft.com/office/drawing/2014/main" id="{671E1D3E-9306-4FE4-BCF3-AD215A1AB92F}"/>
              </a:ext>
            </a:extLst>
          </p:cNvPr>
          <p:cNvSpPr txBox="1"/>
          <p:nvPr/>
        </p:nvSpPr>
        <p:spPr>
          <a:xfrm>
            <a:off x="8121991" y="2078862"/>
            <a:ext cx="2622210" cy="2677656"/>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dirty="0"/>
              <a:t>PASS Summit</a:t>
            </a:r>
          </a:p>
          <a:p>
            <a:pPr marL="285750" indent="-285750" algn="just">
              <a:buFont typeface="Arial" panose="020B0604020202020204" pitchFamily="34" charset="0"/>
              <a:buChar char="•"/>
            </a:pPr>
            <a:r>
              <a:rPr lang="en-US" sz="2200" dirty="0"/>
              <a:t>Local Groups</a:t>
            </a:r>
          </a:p>
          <a:p>
            <a:pPr marL="285750" indent="-285750" algn="just">
              <a:buFont typeface="Arial" panose="020B0604020202020204" pitchFamily="34" charset="0"/>
              <a:buChar char="•"/>
            </a:pPr>
            <a:r>
              <a:rPr lang="en-US" sz="2200" dirty="0"/>
              <a:t>Virtual Groups</a:t>
            </a:r>
          </a:p>
          <a:p>
            <a:pPr marL="285750" indent="-285750" algn="just">
              <a:buFont typeface="Arial" panose="020B0604020202020204" pitchFamily="34" charset="0"/>
              <a:buChar char="•"/>
            </a:pPr>
            <a:r>
              <a:rPr lang="en-US" sz="2200" dirty="0"/>
              <a:t>24 Hours of PASS</a:t>
            </a:r>
          </a:p>
          <a:p>
            <a:pPr marL="285750" indent="-285750" algn="just">
              <a:buFont typeface="Arial" panose="020B0604020202020204" pitchFamily="34" charset="0"/>
              <a:buChar char="•"/>
            </a:pPr>
            <a:r>
              <a:rPr lang="en-US" sz="2200" dirty="0"/>
              <a:t>PASS Marathon</a:t>
            </a:r>
          </a:p>
          <a:p>
            <a:pPr marL="285750" indent="-285750" algn="just">
              <a:buFont typeface="Arial" panose="020B0604020202020204" pitchFamily="34" charset="0"/>
              <a:buChar char="•"/>
            </a:pPr>
            <a:r>
              <a:rPr lang="en-US" sz="2200" dirty="0"/>
              <a:t>SQL Saturday</a:t>
            </a:r>
          </a:p>
          <a:p>
            <a:pPr algn="just"/>
            <a:endParaRPr lang="en-CA" sz="1400" dirty="0"/>
          </a:p>
        </p:txBody>
      </p:sp>
      <p:pic>
        <p:nvPicPr>
          <p:cNvPr id="3" name="Picture 2">
            <a:extLst>
              <a:ext uri="{FF2B5EF4-FFF2-40B4-BE49-F238E27FC236}">
                <a16:creationId xmlns:a16="http://schemas.microsoft.com/office/drawing/2014/main" id="{124C94B6-4145-9346-8BBA-97969256F225}"/>
              </a:ext>
            </a:extLst>
          </p:cNvPr>
          <p:cNvPicPr>
            <a:picLocks noChangeAspect="1"/>
          </p:cNvPicPr>
          <p:nvPr/>
        </p:nvPicPr>
        <p:blipFill>
          <a:blip r:embed="rId2"/>
          <a:stretch>
            <a:fillRect/>
          </a:stretch>
        </p:blipFill>
        <p:spPr>
          <a:xfrm>
            <a:off x="6832057" y="306837"/>
            <a:ext cx="5202078" cy="2426124"/>
          </a:xfrm>
          <a:prstGeom prst="rect">
            <a:avLst/>
          </a:prstGeom>
        </p:spPr>
      </p:pic>
    </p:spTree>
    <p:extLst>
      <p:ext uri="{BB962C8B-B14F-4D97-AF65-F5344CB8AC3E}">
        <p14:creationId xmlns:p14="http://schemas.microsoft.com/office/powerpoint/2010/main" val="3315327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D9F1A3-D2C5-4708-B6F2-072336024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83440" cy="6876203"/>
          </a:xfrm>
          <a:prstGeom prst="rect">
            <a:avLst/>
          </a:prstGeom>
        </p:spPr>
      </p:pic>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3373120" y="3840481"/>
            <a:ext cx="7980679" cy="246888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2200" b="0" i="0" u="none" strike="noStrike" kern="1200" cap="none" spc="0" normalizeH="0" baseline="0" noProof="0" dirty="0">
                <a:ln>
                  <a:noFill/>
                </a:ln>
                <a:solidFill>
                  <a:schemeClr val="bg1"/>
                </a:solidFill>
                <a:effectLst/>
                <a:uLnTx/>
                <a:uFillTx/>
                <a:latin typeface="Segoe UI"/>
              </a:rPr>
              <a:t>PASS Summit is the largest conference for technical professionals who leverage the Microsoft Data Platform. Immerse yourself in deep-dive technical sessions, learn best practices, and discover new tips and tricks.</a:t>
            </a:r>
          </a:p>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2200" b="0" i="0" u="none" strike="noStrike" kern="1200" cap="none" spc="0" normalizeH="0" baseline="0" noProof="0" dirty="0">
              <a:ln>
                <a:noFill/>
              </a:ln>
              <a:solidFill>
                <a:schemeClr val="bg1"/>
              </a:solidFill>
              <a:effectLst/>
              <a:uLnTx/>
              <a:uFillTx/>
              <a:latin typeface="Segoe UI"/>
            </a:endParaRPr>
          </a:p>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chemeClr val="bg1"/>
              </a:solidFill>
              <a:effectLst/>
              <a:uLnTx/>
              <a:uFillTx/>
              <a:latin typeface="Segoe UI"/>
            </a:endParaRPr>
          </a:p>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chemeClr val="bg1"/>
                </a:solidFill>
                <a:effectLst/>
                <a:uLnTx/>
                <a:uFillTx/>
                <a:latin typeface="Segoe UI"/>
              </a:rPr>
              <a:t>November 6-9 | Seattle, WA    </a:t>
            </a:r>
            <a:r>
              <a:rPr kumimoji="0" lang="en-US" sz="2400" b="1" i="0" u="none" strike="noStrike" kern="1200" cap="none" spc="0" normalizeH="0" baseline="0" noProof="0" dirty="0">
                <a:ln>
                  <a:noFill/>
                </a:ln>
                <a:solidFill>
                  <a:schemeClr val="bg1"/>
                </a:solidFill>
                <a:effectLst/>
                <a:uLnTx/>
                <a:uFillTx/>
                <a:latin typeface="Segoe UI"/>
              </a:rPr>
              <a:t>PASSsummit.com </a:t>
            </a:r>
          </a:p>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800" b="0" i="0" u="none" strike="noStrike" kern="1200" cap="none" spc="0" normalizeH="0" baseline="0" noProof="0" dirty="0">
              <a:ln>
                <a:noFill/>
              </a:ln>
              <a:solidFill>
                <a:schemeClr val="bg1"/>
              </a:solidFill>
              <a:effectLst/>
              <a:uLnTx/>
              <a:uFillTx/>
              <a:latin typeface="Segoe UI"/>
            </a:endParaRPr>
          </a:p>
        </p:txBody>
      </p:sp>
    </p:spTree>
    <p:extLst>
      <p:ext uri="{BB962C8B-B14F-4D97-AF65-F5344CB8AC3E}">
        <p14:creationId xmlns:p14="http://schemas.microsoft.com/office/powerpoint/2010/main" val="4125020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479000"/>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527989"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88" y="1243043"/>
            <a:ext cx="10955139" cy="4431983"/>
          </a:xfrm>
          <a:prstGeom prst="rect">
            <a:avLst/>
          </a:prstGeom>
        </p:spPr>
        <p:txBody>
          <a:bodyPr wrap="square">
            <a:spAutoFit/>
          </a:bodyPr>
          <a:lstStyle/>
          <a:p>
            <a:endParaRPr lang="en-US" sz="2400" b="1" dirty="0">
              <a:solidFill>
                <a:srgbClr val="293338"/>
              </a:solidFill>
            </a:endParaRPr>
          </a:p>
          <a:p>
            <a:pPr marL="285750" indent="-285750">
              <a:buFont typeface="Arial" panose="020B0604020202020204" pitchFamily="34" charset="0"/>
              <a:buChar char="•"/>
            </a:pPr>
            <a:r>
              <a:rPr lang="en-US" sz="3600" dirty="0">
                <a:solidFill>
                  <a:srgbClr val="293338"/>
                </a:solidFill>
              </a:rPr>
              <a:t>Christian Araujo</a:t>
            </a:r>
          </a:p>
          <a:p>
            <a:pPr marL="285750" indent="-285750">
              <a:buFont typeface="Arial" panose="020B0604020202020204" pitchFamily="34" charset="0"/>
              <a:buChar char="•"/>
            </a:pPr>
            <a:r>
              <a:rPr lang="en-US" sz="3600" dirty="0">
                <a:solidFill>
                  <a:srgbClr val="293338"/>
                </a:solidFill>
              </a:rPr>
              <a:t>Carlos Lopez</a:t>
            </a:r>
          </a:p>
          <a:p>
            <a:pPr marL="285750" indent="-285750">
              <a:buFont typeface="Arial" panose="020B0604020202020204" pitchFamily="34" charset="0"/>
              <a:buChar char="•"/>
            </a:pPr>
            <a:r>
              <a:rPr lang="en-US" sz="3600" dirty="0">
                <a:solidFill>
                  <a:srgbClr val="293338"/>
                </a:solidFill>
              </a:rPr>
              <a:t>Eduardo Pivaral</a:t>
            </a:r>
          </a:p>
          <a:p>
            <a:pPr marL="285750" indent="-285750">
              <a:buFont typeface="Arial" panose="020B0604020202020204" pitchFamily="34" charset="0"/>
              <a:buChar char="•"/>
            </a:pPr>
            <a:r>
              <a:rPr lang="en-US" sz="3600" dirty="0">
                <a:solidFill>
                  <a:srgbClr val="293338"/>
                </a:solidFill>
              </a:rPr>
              <a:t>Carlos Robles</a:t>
            </a:r>
          </a:p>
          <a:p>
            <a:endParaRPr lang="en-US" sz="2400" dirty="0">
              <a:solidFill>
                <a:srgbClr val="293338"/>
              </a:solidFill>
            </a:endParaRPr>
          </a:p>
          <a:p>
            <a:r>
              <a:rPr lang="en-US" sz="3600" dirty="0">
                <a:solidFill>
                  <a:srgbClr val="293338"/>
                </a:solidFill>
                <a:hlinkClick r:id="rId2"/>
              </a:rPr>
              <a:t>http://gtssug.pass.org</a:t>
            </a:r>
            <a:endParaRPr lang="en-US" sz="3600" dirty="0">
              <a:solidFill>
                <a:srgbClr val="293338"/>
              </a:solidFill>
            </a:endParaRPr>
          </a:p>
          <a:p>
            <a:endParaRPr lang="en-US" b="1" dirty="0">
              <a:solidFill>
                <a:srgbClr val="293338"/>
              </a:solidFill>
              <a:latin typeface="Gotham SSm A"/>
            </a:endParaRPr>
          </a:p>
          <a:p>
            <a:br>
              <a:rPr lang="en-US" dirty="0"/>
            </a:br>
            <a:endParaRPr lang="en-US" dirty="0"/>
          </a:p>
        </p:txBody>
      </p:sp>
      <p:pic>
        <p:nvPicPr>
          <p:cNvPr id="41" name="Picture 40">
            <a:extLst>
              <a:ext uri="{FF2B5EF4-FFF2-40B4-BE49-F238E27FC236}">
                <a16:creationId xmlns:a16="http://schemas.microsoft.com/office/drawing/2014/main" id="{DCA81285-CF5A-DC40-A3B7-13B865232B07}"/>
              </a:ext>
            </a:extLst>
          </p:cNvPr>
          <p:cNvPicPr>
            <a:picLocks noChangeAspect="1"/>
          </p:cNvPicPr>
          <p:nvPr/>
        </p:nvPicPr>
        <p:blipFill>
          <a:blip r:embed="rId3"/>
          <a:stretch>
            <a:fillRect/>
          </a:stretch>
        </p:blipFill>
        <p:spPr>
          <a:xfrm>
            <a:off x="5853122" y="0"/>
            <a:ext cx="4713278" cy="2198159"/>
          </a:xfrm>
          <a:prstGeom prst="rect">
            <a:avLst/>
          </a:prstGeom>
        </p:spPr>
      </p:pic>
      <p:pic>
        <p:nvPicPr>
          <p:cNvPr id="3" name="Picture 2">
            <a:extLst>
              <a:ext uri="{FF2B5EF4-FFF2-40B4-BE49-F238E27FC236}">
                <a16:creationId xmlns:a16="http://schemas.microsoft.com/office/drawing/2014/main" id="{2308B745-AF1B-294B-AB19-1A3F9FA2280C}"/>
              </a:ext>
            </a:extLst>
          </p:cNvPr>
          <p:cNvPicPr>
            <a:picLocks noChangeAspect="1"/>
          </p:cNvPicPr>
          <p:nvPr/>
        </p:nvPicPr>
        <p:blipFill>
          <a:blip r:embed="rId4"/>
          <a:stretch>
            <a:fillRect/>
          </a:stretch>
        </p:blipFill>
        <p:spPr>
          <a:xfrm>
            <a:off x="5322187" y="1829511"/>
            <a:ext cx="6438980" cy="3018272"/>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78" y="164632"/>
            <a:ext cx="12192000" cy="792036"/>
          </a:xfrm>
        </p:spPr>
        <p:txBody>
          <a:bodyPr/>
          <a:lstStyle/>
          <a:p>
            <a:r>
              <a:rPr lang="en-US" dirty="0">
                <a:latin typeface="+mj-lt"/>
              </a:rPr>
              <a:t>PASS Virtual Groups</a:t>
            </a:r>
          </a:p>
        </p:txBody>
      </p:sp>
      <p:sp>
        <p:nvSpPr>
          <p:cNvPr id="25" name="Up Arrow 24"/>
          <p:cNvSpPr/>
          <p:nvPr/>
        </p:nvSpPr>
        <p:spPr>
          <a:xfrm>
            <a:off x="1793745" y="4719042"/>
            <a:ext cx="356076" cy="324240"/>
          </a:xfrm>
          <a:prstGeom prst="upArrow">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pic>
        <p:nvPicPr>
          <p:cNvPr id="3" name="Picture 2"/>
          <p:cNvPicPr>
            <a:picLocks noChangeAspect="1"/>
          </p:cNvPicPr>
          <p:nvPr/>
        </p:nvPicPr>
        <p:blipFill rotWithShape="1">
          <a:blip r:embed="rId3"/>
          <a:srcRect l="27992" t="32178" r="28191" b="32178"/>
          <a:stretch/>
        </p:blipFill>
        <p:spPr>
          <a:xfrm>
            <a:off x="1521666" y="808823"/>
            <a:ext cx="1347216" cy="1097280"/>
          </a:xfrm>
          <a:prstGeom prst="rect">
            <a:avLst/>
          </a:prstGeom>
        </p:spPr>
      </p:pic>
      <p:pic>
        <p:nvPicPr>
          <p:cNvPr id="14" name="Picture 13"/>
          <p:cNvPicPr>
            <a:picLocks noChangeAspect="1"/>
          </p:cNvPicPr>
          <p:nvPr/>
        </p:nvPicPr>
        <p:blipFill rotWithShape="1">
          <a:blip r:embed="rId4"/>
          <a:srcRect l="32751" t="32179" r="31759" b="32377"/>
          <a:stretch/>
        </p:blipFill>
        <p:spPr>
          <a:xfrm>
            <a:off x="1646634" y="2015934"/>
            <a:ext cx="1097279" cy="1097280"/>
          </a:xfrm>
          <a:prstGeom prst="rect">
            <a:avLst/>
          </a:prstGeom>
        </p:spPr>
      </p:pic>
      <p:pic>
        <p:nvPicPr>
          <p:cNvPr id="20" name="Picture 19"/>
          <p:cNvPicPr>
            <a:picLocks noChangeAspect="1"/>
          </p:cNvPicPr>
          <p:nvPr/>
        </p:nvPicPr>
        <p:blipFill rotWithShape="1">
          <a:blip r:embed="rId5"/>
          <a:srcRect l="28190" t="32377" r="27397" b="32970"/>
          <a:stretch/>
        </p:blipFill>
        <p:spPr>
          <a:xfrm>
            <a:off x="1494810" y="3223045"/>
            <a:ext cx="1404518" cy="1097280"/>
          </a:xfrm>
          <a:prstGeom prst="rect">
            <a:avLst/>
          </a:prstGeom>
        </p:spPr>
      </p:pic>
      <p:pic>
        <p:nvPicPr>
          <p:cNvPr id="21" name="Picture 20"/>
          <p:cNvPicPr>
            <a:picLocks noChangeAspect="1"/>
          </p:cNvPicPr>
          <p:nvPr/>
        </p:nvPicPr>
        <p:blipFill rotWithShape="1">
          <a:blip r:embed="rId6"/>
          <a:srcRect l="38897" t="34951" r="37905" b="35346"/>
          <a:stretch/>
        </p:blipFill>
        <p:spPr>
          <a:xfrm>
            <a:off x="1802995" y="4433394"/>
            <a:ext cx="784555" cy="1005840"/>
          </a:xfrm>
          <a:prstGeom prst="rect">
            <a:avLst/>
          </a:prstGeom>
        </p:spPr>
      </p:pic>
      <p:pic>
        <p:nvPicPr>
          <p:cNvPr id="30" name="Picture 29"/>
          <p:cNvPicPr>
            <a:picLocks noChangeAspect="1"/>
          </p:cNvPicPr>
          <p:nvPr/>
        </p:nvPicPr>
        <p:blipFill rotWithShape="1">
          <a:blip r:embed="rId7"/>
          <a:srcRect l="27000" t="31980" r="26803" b="31410"/>
          <a:stretch/>
        </p:blipFill>
        <p:spPr>
          <a:xfrm>
            <a:off x="1475015" y="5549657"/>
            <a:ext cx="1440514" cy="1143000"/>
          </a:xfrm>
          <a:prstGeom prst="rect">
            <a:avLst/>
          </a:prstGeom>
        </p:spPr>
      </p:pic>
      <p:pic>
        <p:nvPicPr>
          <p:cNvPr id="32" name="Picture 31"/>
          <p:cNvPicPr>
            <a:picLocks noChangeAspect="1"/>
          </p:cNvPicPr>
          <p:nvPr/>
        </p:nvPicPr>
        <p:blipFill rotWithShape="1">
          <a:blip r:embed="rId8"/>
          <a:srcRect l="28190" t="34530" r="28388" b="35545"/>
          <a:stretch/>
        </p:blipFill>
        <p:spPr>
          <a:xfrm>
            <a:off x="3169258" y="819700"/>
            <a:ext cx="1457620" cy="1005840"/>
          </a:xfrm>
          <a:prstGeom prst="rect">
            <a:avLst/>
          </a:prstGeom>
        </p:spPr>
      </p:pic>
      <p:pic>
        <p:nvPicPr>
          <p:cNvPr id="33" name="Picture 32"/>
          <p:cNvPicPr>
            <a:picLocks noChangeAspect="1"/>
          </p:cNvPicPr>
          <p:nvPr/>
        </p:nvPicPr>
        <p:blipFill rotWithShape="1">
          <a:blip r:embed="rId9"/>
          <a:srcRect l="24917" t="32179" r="24027" b="32970"/>
          <a:stretch/>
        </p:blipFill>
        <p:spPr>
          <a:xfrm>
            <a:off x="3108525" y="1971384"/>
            <a:ext cx="1605439" cy="1097280"/>
          </a:xfrm>
          <a:prstGeom prst="rect">
            <a:avLst/>
          </a:prstGeom>
        </p:spPr>
      </p:pic>
      <p:pic>
        <p:nvPicPr>
          <p:cNvPr id="34" name="Picture 33"/>
          <p:cNvPicPr>
            <a:picLocks noChangeAspect="1"/>
          </p:cNvPicPr>
          <p:nvPr/>
        </p:nvPicPr>
        <p:blipFill rotWithShape="1">
          <a:blip r:embed="rId10"/>
          <a:srcRect l="25811" t="32575" r="25216" b="32397"/>
          <a:stretch/>
        </p:blipFill>
        <p:spPr>
          <a:xfrm>
            <a:off x="3131995" y="3150567"/>
            <a:ext cx="1532146" cy="1097280"/>
          </a:xfrm>
          <a:prstGeom prst="rect">
            <a:avLst/>
          </a:prstGeom>
        </p:spPr>
      </p:pic>
      <p:pic>
        <p:nvPicPr>
          <p:cNvPr id="36" name="Picture 35"/>
          <p:cNvPicPr>
            <a:picLocks noChangeAspect="1"/>
          </p:cNvPicPr>
          <p:nvPr/>
        </p:nvPicPr>
        <p:blipFill rotWithShape="1">
          <a:blip r:embed="rId11"/>
          <a:srcRect l="24027" t="34357" r="23630" b="34554"/>
          <a:stretch/>
        </p:blipFill>
        <p:spPr>
          <a:xfrm>
            <a:off x="3065569" y="5569876"/>
            <a:ext cx="1691349" cy="1005840"/>
          </a:xfrm>
          <a:prstGeom prst="rect">
            <a:avLst/>
          </a:prstGeom>
        </p:spPr>
      </p:pic>
      <p:pic>
        <p:nvPicPr>
          <p:cNvPr id="38" name="Picture 37"/>
          <p:cNvPicPr>
            <a:picLocks noChangeAspect="1"/>
          </p:cNvPicPr>
          <p:nvPr/>
        </p:nvPicPr>
        <p:blipFill rotWithShape="1">
          <a:blip r:embed="rId12"/>
          <a:srcRect l="23829" t="35111" r="23432" b="34752"/>
          <a:stretch/>
        </p:blipFill>
        <p:spPr>
          <a:xfrm>
            <a:off x="4923694" y="828711"/>
            <a:ext cx="1757994" cy="1005840"/>
          </a:xfrm>
          <a:prstGeom prst="rect">
            <a:avLst/>
          </a:prstGeom>
        </p:spPr>
      </p:pic>
      <p:pic>
        <p:nvPicPr>
          <p:cNvPr id="39" name="Picture 38"/>
          <p:cNvPicPr>
            <a:picLocks noChangeAspect="1"/>
          </p:cNvPicPr>
          <p:nvPr/>
        </p:nvPicPr>
        <p:blipFill rotWithShape="1">
          <a:blip r:embed="rId13"/>
          <a:srcRect l="25290" t="35480" r="25341" b="34951"/>
          <a:stretch/>
        </p:blipFill>
        <p:spPr>
          <a:xfrm>
            <a:off x="4964054" y="1977578"/>
            <a:ext cx="1677273" cy="1005840"/>
          </a:xfrm>
          <a:prstGeom prst="rect">
            <a:avLst/>
          </a:prstGeom>
        </p:spPr>
      </p:pic>
      <p:pic>
        <p:nvPicPr>
          <p:cNvPr id="41" name="Picture 40"/>
          <p:cNvPicPr>
            <a:picLocks noChangeAspect="1"/>
          </p:cNvPicPr>
          <p:nvPr/>
        </p:nvPicPr>
        <p:blipFill rotWithShape="1">
          <a:blip r:embed="rId14"/>
          <a:srcRect l="16888" t="34572" r="16890" b="35001"/>
          <a:stretch/>
        </p:blipFill>
        <p:spPr>
          <a:xfrm>
            <a:off x="4713964" y="3204166"/>
            <a:ext cx="2186307" cy="1005840"/>
          </a:xfrm>
          <a:prstGeom prst="rect">
            <a:avLst/>
          </a:prstGeom>
        </p:spPr>
      </p:pic>
      <p:pic>
        <p:nvPicPr>
          <p:cNvPr id="42" name="Picture 41"/>
          <p:cNvPicPr>
            <a:picLocks noChangeAspect="1"/>
          </p:cNvPicPr>
          <p:nvPr/>
        </p:nvPicPr>
        <p:blipFill rotWithShape="1">
          <a:blip r:embed="rId15"/>
          <a:srcRect l="23701" t="31790" r="23560" b="38249"/>
          <a:stretch/>
        </p:blipFill>
        <p:spPr>
          <a:xfrm>
            <a:off x="4937938" y="4433394"/>
            <a:ext cx="1768299" cy="1005840"/>
          </a:xfrm>
          <a:prstGeom prst="rect">
            <a:avLst/>
          </a:prstGeom>
        </p:spPr>
      </p:pic>
      <p:pic>
        <p:nvPicPr>
          <p:cNvPr id="43" name="Picture 42"/>
          <p:cNvPicPr>
            <a:picLocks noChangeAspect="1"/>
          </p:cNvPicPr>
          <p:nvPr/>
        </p:nvPicPr>
        <p:blipFill rotWithShape="1">
          <a:blip r:embed="rId16"/>
          <a:srcRect l="24345" t="35367" r="23708" b="34732"/>
          <a:stretch/>
        </p:blipFill>
        <p:spPr>
          <a:xfrm>
            <a:off x="5001849" y="5585025"/>
            <a:ext cx="1745232" cy="1005840"/>
          </a:xfrm>
          <a:prstGeom prst="rect">
            <a:avLst/>
          </a:prstGeom>
        </p:spPr>
      </p:pic>
      <p:pic>
        <p:nvPicPr>
          <p:cNvPr id="45" name="Picture 44"/>
          <p:cNvPicPr>
            <a:picLocks noChangeAspect="1"/>
          </p:cNvPicPr>
          <p:nvPr/>
        </p:nvPicPr>
        <p:blipFill rotWithShape="1">
          <a:blip r:embed="rId17"/>
          <a:srcRect l="10401" t="32715" r="10743" b="32236"/>
          <a:stretch/>
        </p:blipFill>
        <p:spPr>
          <a:xfrm>
            <a:off x="6815993" y="808823"/>
            <a:ext cx="2465599" cy="1097280"/>
          </a:xfrm>
          <a:prstGeom prst="rect">
            <a:avLst/>
          </a:prstGeom>
        </p:spPr>
      </p:pic>
      <p:pic>
        <p:nvPicPr>
          <p:cNvPr id="46" name="Picture 45"/>
          <p:cNvPicPr>
            <a:picLocks noChangeAspect="1"/>
          </p:cNvPicPr>
          <p:nvPr/>
        </p:nvPicPr>
        <p:blipFill rotWithShape="1">
          <a:blip r:embed="rId18"/>
          <a:srcRect l="37094" t="34059" r="36734" b="34654"/>
          <a:stretch/>
        </p:blipFill>
        <p:spPr>
          <a:xfrm>
            <a:off x="7590436" y="1988369"/>
            <a:ext cx="916715" cy="1097280"/>
          </a:xfrm>
          <a:prstGeom prst="rect">
            <a:avLst/>
          </a:prstGeom>
        </p:spPr>
      </p:pic>
      <p:pic>
        <p:nvPicPr>
          <p:cNvPr id="49" name="Picture 48"/>
          <p:cNvPicPr>
            <a:picLocks noChangeAspect="1"/>
          </p:cNvPicPr>
          <p:nvPr/>
        </p:nvPicPr>
        <p:blipFill rotWithShape="1">
          <a:blip r:embed="rId19"/>
          <a:srcRect l="27098" t="35077" r="26110" b="34614"/>
          <a:stretch/>
        </p:blipFill>
        <p:spPr>
          <a:xfrm>
            <a:off x="7279547" y="3315972"/>
            <a:ext cx="1550872" cy="1005840"/>
          </a:xfrm>
          <a:prstGeom prst="rect">
            <a:avLst/>
          </a:prstGeom>
        </p:spPr>
      </p:pic>
      <p:pic>
        <p:nvPicPr>
          <p:cNvPr id="50" name="Picture 49"/>
          <p:cNvPicPr>
            <a:picLocks noChangeAspect="1"/>
          </p:cNvPicPr>
          <p:nvPr/>
        </p:nvPicPr>
        <p:blipFill rotWithShape="1">
          <a:blip r:embed="rId20"/>
          <a:srcRect l="29402" t="35063" r="29012" b="34774"/>
          <a:stretch/>
        </p:blipFill>
        <p:spPr>
          <a:xfrm>
            <a:off x="7362509" y="4433394"/>
            <a:ext cx="1385036" cy="1005840"/>
          </a:xfrm>
          <a:prstGeom prst="rect">
            <a:avLst/>
          </a:prstGeom>
        </p:spPr>
      </p:pic>
      <p:pic>
        <p:nvPicPr>
          <p:cNvPr id="4" name="Picture 3"/>
          <p:cNvPicPr>
            <a:picLocks noChangeAspect="1"/>
          </p:cNvPicPr>
          <p:nvPr/>
        </p:nvPicPr>
        <p:blipFill rotWithShape="1">
          <a:blip r:embed="rId21"/>
          <a:srcRect l="27000" t="31522" r="26803" b="32397"/>
          <a:stretch/>
        </p:blipFill>
        <p:spPr>
          <a:xfrm>
            <a:off x="7317988" y="5550238"/>
            <a:ext cx="1461613" cy="1143000"/>
          </a:xfrm>
          <a:prstGeom prst="rect">
            <a:avLst/>
          </a:prstGeom>
        </p:spPr>
      </p:pic>
      <p:pic>
        <p:nvPicPr>
          <p:cNvPr id="5" name="Picture 4"/>
          <p:cNvPicPr>
            <a:picLocks noChangeAspect="1"/>
          </p:cNvPicPr>
          <p:nvPr/>
        </p:nvPicPr>
        <p:blipFill rotWithShape="1">
          <a:blip r:embed="rId22"/>
          <a:srcRect l="35095" t="35110" r="34437" b="34755"/>
          <a:stretch/>
        </p:blipFill>
        <p:spPr>
          <a:xfrm>
            <a:off x="9635794" y="2070239"/>
            <a:ext cx="1056523" cy="1046279"/>
          </a:xfrm>
          <a:prstGeom prst="rect">
            <a:avLst/>
          </a:prstGeom>
        </p:spPr>
      </p:pic>
      <p:pic>
        <p:nvPicPr>
          <p:cNvPr id="6" name="Picture 5"/>
          <p:cNvPicPr>
            <a:picLocks noChangeAspect="1"/>
          </p:cNvPicPr>
          <p:nvPr/>
        </p:nvPicPr>
        <p:blipFill rotWithShape="1">
          <a:blip r:embed="rId23"/>
          <a:srcRect l="33302" t="31522" r="31363" b="32397"/>
          <a:stretch/>
        </p:blipFill>
        <p:spPr>
          <a:xfrm>
            <a:off x="9582709" y="694690"/>
            <a:ext cx="1162695" cy="1188720"/>
          </a:xfrm>
          <a:prstGeom prst="rect">
            <a:avLst/>
          </a:prstGeom>
        </p:spPr>
      </p:pic>
      <p:pic>
        <p:nvPicPr>
          <p:cNvPr id="7" name="Picture 6"/>
          <p:cNvPicPr>
            <a:picLocks noChangeAspect="1"/>
          </p:cNvPicPr>
          <p:nvPr/>
        </p:nvPicPr>
        <p:blipFill rotWithShape="1">
          <a:blip r:embed="rId24"/>
          <a:srcRect l="24950" t="35110" r="23630" b="34755"/>
          <a:stretch/>
        </p:blipFill>
        <p:spPr>
          <a:xfrm>
            <a:off x="9401326" y="3370822"/>
            <a:ext cx="1667367" cy="978408"/>
          </a:xfrm>
          <a:prstGeom prst="rect">
            <a:avLst/>
          </a:prstGeom>
        </p:spPr>
      </p:pic>
      <p:pic>
        <p:nvPicPr>
          <p:cNvPr id="8" name="Picture 7"/>
          <p:cNvPicPr>
            <a:picLocks noChangeAspect="1"/>
          </p:cNvPicPr>
          <p:nvPr/>
        </p:nvPicPr>
        <p:blipFill rotWithShape="1">
          <a:blip r:embed="rId25"/>
          <a:srcRect l="29181" t="31522" r="29181" b="32397"/>
          <a:stretch/>
        </p:blipFill>
        <p:spPr>
          <a:xfrm>
            <a:off x="9602690" y="4452377"/>
            <a:ext cx="1264640" cy="1097280"/>
          </a:xfrm>
          <a:prstGeom prst="rect">
            <a:avLst/>
          </a:prstGeom>
        </p:spPr>
      </p:pic>
      <p:pic>
        <p:nvPicPr>
          <p:cNvPr id="11" name="Picture 10">
            <a:extLst>
              <a:ext uri="{FF2B5EF4-FFF2-40B4-BE49-F238E27FC236}">
                <a16:creationId xmlns:a16="http://schemas.microsoft.com/office/drawing/2014/main" id="{9ED32EC6-EEF2-4702-B566-F9CF40FCD2D8}"/>
              </a:ext>
            </a:extLst>
          </p:cNvPr>
          <p:cNvPicPr>
            <a:picLocks noChangeAspect="1"/>
          </p:cNvPicPr>
          <p:nvPr/>
        </p:nvPicPr>
        <p:blipFill rotWithShape="1">
          <a:blip r:embed="rId26">
            <a:extLst>
              <a:ext uri="{28A0092B-C50C-407E-A947-70E740481C1C}">
                <a14:useLocalDpi xmlns:a14="http://schemas.microsoft.com/office/drawing/2010/main" val="0"/>
              </a:ext>
            </a:extLst>
          </a:blip>
          <a:srcRect l="25092" t="35339" r="26781" b="31982"/>
          <a:stretch/>
        </p:blipFill>
        <p:spPr>
          <a:xfrm>
            <a:off x="3044236" y="4485089"/>
            <a:ext cx="1619905" cy="1099936"/>
          </a:xfrm>
          <a:prstGeom prst="rect">
            <a:avLst/>
          </a:prstGeom>
        </p:spPr>
      </p:pic>
    </p:spTree>
    <p:extLst>
      <p:ext uri="{BB962C8B-B14F-4D97-AF65-F5344CB8AC3E}">
        <p14:creationId xmlns:p14="http://schemas.microsoft.com/office/powerpoint/2010/main" val="367277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775986818"/>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a:solidFill>
                            <a:srgbClr val="000000"/>
                          </a:solidFill>
                          <a:effectLst/>
                          <a:latin typeface="+mn-lt"/>
                        </a:rPr>
                        <a:t>Data Architecture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mn-lt"/>
                        </a:rPr>
                        <a:t>Aug 15 2018 </a:t>
                      </a:r>
                    </a:p>
                    <a:p>
                      <a:pPr algn="ctr" fontAlgn="b"/>
                      <a:r>
                        <a:rPr lang="en-CA" sz="1400" b="0" i="0" u="none" strike="noStrike" dirty="0">
                          <a:solidFill>
                            <a:srgbClr val="000000"/>
                          </a:solidFill>
                          <a:effectLst/>
                          <a:latin typeface="+mn-lt"/>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mn-lt"/>
                        </a:rPr>
                        <a:t>Database Backup and Restore Best Practices - Mike Fal</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mn-lt"/>
                        </a:rPr>
                        <a:t>Data Architecture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nb-NO" sz="1400" b="0" i="0" u="none" strike="noStrike" dirty="0">
                          <a:solidFill>
                            <a:srgbClr val="000000"/>
                          </a:solidFill>
                          <a:effectLst/>
                          <a:latin typeface="+mn-lt"/>
                        </a:rPr>
                        <a:t>Sep 12, 2018</a:t>
                      </a:r>
                    </a:p>
                    <a:p>
                      <a:pPr algn="ctr" fontAlgn="b"/>
                      <a:r>
                        <a:rPr lang="nb-NO" sz="1400" b="0" i="0" u="none" strike="noStrike" dirty="0">
                          <a:solidFill>
                            <a:srgbClr val="000000"/>
                          </a:solidFill>
                          <a:effectLst/>
                          <a:latin typeface="+mn-lt"/>
                        </a:rPr>
                        <a:t>19:00 - 20:00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1" i="0" u="none" strike="noStrike" dirty="0">
                          <a:solidFill>
                            <a:srgbClr val="FF0000"/>
                          </a:solidFill>
                          <a:effectLst/>
                          <a:latin typeface="+mn-lt"/>
                        </a:rPr>
                        <a:t>Administrating SQL Server with PowerShell </a:t>
                      </a:r>
                      <a:r>
                        <a:rPr lang="en-US" sz="1400" b="1" i="0" u="none" strike="noStrike" dirty="0" err="1">
                          <a:solidFill>
                            <a:srgbClr val="FF0000"/>
                          </a:solidFill>
                          <a:effectLst/>
                          <a:latin typeface="+mn-lt"/>
                        </a:rPr>
                        <a:t>dbatools</a:t>
                      </a:r>
                      <a:r>
                        <a:rPr lang="en-US" sz="1400" b="1" i="0" u="none" strike="noStrike" dirty="0">
                          <a:solidFill>
                            <a:srgbClr val="FF0000"/>
                          </a:solidFill>
                          <a:effectLst/>
                          <a:latin typeface="+mn-lt"/>
                        </a:rPr>
                        <a:t> - Rob Sewell</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mn-lt"/>
                        </a:rPr>
                        <a:t>Application Development</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mn-lt"/>
                        </a:rPr>
                        <a:t>Aug 15 2018 </a:t>
                      </a:r>
                    </a:p>
                    <a:p>
                      <a:pPr algn="ctr" fontAlgn="b"/>
                      <a:r>
                        <a:rPr lang="en-CA" sz="1400" b="0" i="0" u="none" strike="noStrike" dirty="0">
                          <a:solidFill>
                            <a:srgbClr val="000000"/>
                          </a:solidFill>
                          <a:effectLst/>
                          <a:latin typeface="+mn-lt"/>
                        </a:rPr>
                        <a:t>20:00 - 21:00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mn-lt"/>
                        </a:rPr>
                        <a:t>Advancing Data Warehouse ETL Development with Premium SSIS Components - Daniel Cai</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mn-lt"/>
                        </a:rPr>
                        <a:t>Global Chinese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mn-lt"/>
                        </a:rPr>
                        <a:t>Aug 17, 2018 </a:t>
                      </a:r>
                    </a:p>
                    <a:p>
                      <a:pPr algn="ctr" fontAlgn="b"/>
                      <a:r>
                        <a:rPr lang="en-CA" sz="1400" b="0" i="0" u="none" strike="noStrike" dirty="0">
                          <a:solidFill>
                            <a:srgbClr val="000000"/>
                          </a:solidFill>
                          <a:effectLst/>
                          <a:latin typeface="+mn-lt"/>
                        </a:rPr>
                        <a:t>01:00 - 02:00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it-IT" sz="1400" b="0" i="0" u="none" strike="noStrike">
                          <a:solidFill>
                            <a:srgbClr val="000000"/>
                          </a:solidFill>
                          <a:effectLst/>
                          <a:latin typeface="+mn-lt"/>
                        </a:rPr>
                        <a:t>AI in Modern Workplace - Derek Dai</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a:solidFill>
                            <a:srgbClr val="000000"/>
                          </a:solidFill>
                          <a:effectLst/>
                          <a:latin typeface="+mn-lt"/>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mn-lt"/>
                        </a:rPr>
                        <a:t>Aug 21, 2018 </a:t>
                      </a:r>
                    </a:p>
                    <a:p>
                      <a:pPr algn="ctr" fontAlgn="b"/>
                      <a:r>
                        <a:rPr lang="en-CA" sz="1400" b="0" i="0" u="none" strike="noStrike" dirty="0">
                          <a:solidFill>
                            <a:srgbClr val="000000"/>
                          </a:solidFill>
                          <a:effectLst/>
                          <a:latin typeface="+mn-lt"/>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mn-lt"/>
                        </a:rPr>
                        <a:t>Beginning Admin: The Care and Feeding of SQL Server - Jennifer McCown</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1725609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2443404713"/>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a:solidFill>
                            <a:srgbClr val="000000"/>
                          </a:solidFill>
                          <a:effectLst/>
                          <a:latin typeface="+mn-lt"/>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nb-NO" sz="1400" b="0" i="0" u="none" strike="noStrike" dirty="0">
                          <a:solidFill>
                            <a:srgbClr val="000000"/>
                          </a:solidFill>
                          <a:effectLst/>
                          <a:latin typeface="+mn-lt"/>
                        </a:rPr>
                        <a:t>Sep 11, 2018 </a:t>
                      </a:r>
                    </a:p>
                    <a:p>
                      <a:pPr algn="ctr" fontAlgn="b"/>
                      <a:r>
                        <a:rPr lang="nb-NO" sz="1400" b="0" i="0" u="none" strike="noStrike" dirty="0">
                          <a:solidFill>
                            <a:srgbClr val="000000"/>
                          </a:solidFill>
                          <a:effectLst/>
                          <a:latin typeface="+mn-lt"/>
                        </a:rPr>
                        <a:t>02:30 - 03:30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pt-BR" sz="1400" b="0" i="0" u="none" strike="noStrike">
                          <a:solidFill>
                            <a:srgbClr val="000000"/>
                          </a:solidFill>
                          <a:effectLst/>
                          <a:latin typeface="+mn-lt"/>
                        </a:rPr>
                        <a:t>Data Types Do Matter - Angela Henry</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mn-lt"/>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nb-NO" sz="1400" b="0" i="0" u="none" strike="noStrike" dirty="0">
                          <a:solidFill>
                            <a:srgbClr val="000000"/>
                          </a:solidFill>
                          <a:effectLst/>
                          <a:latin typeface="+mn-lt"/>
                        </a:rPr>
                        <a:t>Sep 18, 2018 </a:t>
                      </a:r>
                    </a:p>
                    <a:p>
                      <a:pPr algn="ctr" fontAlgn="b"/>
                      <a:r>
                        <a:rPr lang="nb-NO" sz="1400" b="0" i="0" u="none" strike="noStrike" dirty="0">
                          <a:solidFill>
                            <a:srgbClr val="000000"/>
                          </a:solidFill>
                          <a:effectLst/>
                          <a:latin typeface="+mn-lt"/>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1" i="0" u="none" strike="noStrike" dirty="0">
                          <a:solidFill>
                            <a:srgbClr val="FF0000"/>
                          </a:solidFill>
                          <a:effectLst/>
                          <a:latin typeface="+mn-lt"/>
                        </a:rPr>
                        <a:t>Linux Fundamentals for SQL Server DBAs - Charles Kim</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mn-lt"/>
                        </a:rPr>
                        <a:t>Professional Development</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mn-lt"/>
                        </a:rPr>
                        <a:t>Aug 30, 2018 </a:t>
                      </a:r>
                    </a:p>
                    <a:p>
                      <a:pPr algn="ctr" fontAlgn="b"/>
                      <a:r>
                        <a:rPr lang="en-CA" sz="1400" b="0" i="0" u="none" strike="noStrike" dirty="0">
                          <a:solidFill>
                            <a:srgbClr val="000000"/>
                          </a:solidFill>
                          <a:effectLst/>
                          <a:latin typeface="+mn-lt"/>
                        </a:rPr>
                        <a:t>16:00 - 17:00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mn-lt"/>
                        </a:rPr>
                        <a:t>Speaker Idol Success! - Denny Cherry</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mn-lt"/>
                        </a:rPr>
                        <a:t>Performance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mn-lt"/>
                        </a:rPr>
                        <a:t>Aug 30, 2018 </a:t>
                      </a:r>
                    </a:p>
                    <a:p>
                      <a:pPr algn="ctr" fontAlgn="b"/>
                      <a:r>
                        <a:rPr lang="en-CA" sz="1400" b="0" i="0" u="none" strike="noStrike" dirty="0">
                          <a:solidFill>
                            <a:srgbClr val="000000"/>
                          </a:solidFill>
                          <a:effectLst/>
                          <a:latin typeface="+mn-lt"/>
                        </a:rPr>
                        <a:t>19:00 - 20:00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dirty="0">
                          <a:solidFill>
                            <a:srgbClr val="000000"/>
                          </a:solidFill>
                          <a:effectLst/>
                          <a:latin typeface="+mn-lt"/>
                        </a:rPr>
                        <a:t>Putting the “Squeeze” on Large Tables - Justin Randall</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a:solidFill>
                            <a:srgbClr val="000000"/>
                          </a:solidFill>
                          <a:effectLst/>
                          <a:latin typeface="+mn-lt"/>
                        </a:rPr>
                        <a:t>Saturday Night SQL</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nb-NO" sz="1400" b="0" i="0" u="none" strike="noStrike" dirty="0">
                          <a:solidFill>
                            <a:srgbClr val="000000"/>
                          </a:solidFill>
                          <a:effectLst/>
                          <a:latin typeface="+mn-lt"/>
                        </a:rPr>
                        <a:t>Sep 09, 2018 </a:t>
                      </a:r>
                    </a:p>
                    <a:p>
                      <a:pPr algn="ctr" fontAlgn="b"/>
                      <a:r>
                        <a:rPr lang="nb-NO" sz="1400" b="0" i="0" u="none" strike="noStrike" dirty="0">
                          <a:solidFill>
                            <a:srgbClr val="000000"/>
                          </a:solidFill>
                          <a:effectLst/>
                          <a:latin typeface="+mn-lt"/>
                        </a:rPr>
                        <a:t>02:00 - 03:30 UTC </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1" i="0" u="none" strike="noStrike" dirty="0">
                          <a:solidFill>
                            <a:srgbClr val="FF0000"/>
                          </a:solidFill>
                          <a:effectLst/>
                          <a:latin typeface="+mn-lt"/>
                        </a:rPr>
                        <a:t>Getting Better Query Plans by Improving SQL's Estimates - Brent Ozar</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3866862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3924126140"/>
              </p:ext>
            </p:extLst>
          </p:nvPr>
        </p:nvGraphicFramePr>
        <p:xfrm>
          <a:off x="1557693" y="1339350"/>
          <a:ext cx="8982882" cy="1909957"/>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a:solidFill>
                            <a:srgbClr val="000000"/>
                          </a:solidFill>
                          <a:effectLst/>
                          <a:latin typeface="+mj-lt"/>
                        </a:rPr>
                        <a:t>Global Italian</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nb-NO" sz="1400" b="0" i="0" u="none" strike="noStrike" dirty="0">
                          <a:solidFill>
                            <a:srgbClr val="000000"/>
                          </a:solidFill>
                          <a:effectLst/>
                          <a:latin typeface="+mj-lt"/>
                        </a:rPr>
                        <a:t>Sep 12, 2018 </a:t>
                      </a:r>
                    </a:p>
                    <a:p>
                      <a:pPr algn="ctr" fontAlgn="b"/>
                      <a:r>
                        <a:rPr lang="nb-NO" sz="1400" b="0" i="0" u="none" strike="noStrike" dirty="0">
                          <a:solidFill>
                            <a:srgbClr val="000000"/>
                          </a:solidFill>
                          <a:effectLst/>
                          <a:latin typeface="+mj-lt"/>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it-IT" sz="1400" b="0" i="0" u="none" strike="noStrike">
                          <a:solidFill>
                            <a:srgbClr val="000000"/>
                          </a:solidFill>
                          <a:effectLst/>
                          <a:latin typeface="+mj-lt"/>
                        </a:rPr>
                        <a:t>Novità di SQL Server 2017 - Gianluca Hotz</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mj-lt"/>
                        </a:rPr>
                        <a:t>Virtualization</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nb-NO" sz="1400" b="0" i="0" u="none" strike="noStrike" dirty="0">
                          <a:solidFill>
                            <a:srgbClr val="000000"/>
                          </a:solidFill>
                          <a:effectLst/>
                          <a:latin typeface="+mj-lt"/>
                        </a:rPr>
                        <a:t>Sep 12, 2018 </a:t>
                      </a:r>
                    </a:p>
                    <a:p>
                      <a:pPr algn="ctr" fontAlgn="b"/>
                      <a:r>
                        <a:rPr lang="nb-NO" sz="1400" b="0" i="0" u="none" strike="noStrike" dirty="0">
                          <a:solidFill>
                            <a:srgbClr val="000000"/>
                          </a:solidFill>
                          <a:effectLst/>
                          <a:latin typeface="+mj-lt"/>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dirty="0">
                          <a:solidFill>
                            <a:srgbClr val="000000"/>
                          </a:solidFill>
                          <a:effectLst/>
                          <a:latin typeface="+mj-lt"/>
                        </a:rPr>
                        <a:t>Infrastructure for the DBA: An Introduction - Peter Shore</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bl>
          </a:graphicData>
        </a:graphic>
      </p:graphicFrame>
    </p:spTree>
    <p:extLst>
      <p:ext uri="{BB962C8B-B14F-4D97-AF65-F5344CB8AC3E}">
        <p14:creationId xmlns:p14="http://schemas.microsoft.com/office/powerpoint/2010/main" val="1665878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4"/>
          <p:cNvSpPr txBox="1">
            <a:spLocks/>
          </p:cNvSpPr>
          <p:nvPr/>
        </p:nvSpPr>
        <p:spPr bwMode="auto">
          <a:xfrm>
            <a:off x="2069415" y="1366149"/>
            <a:ext cx="4040188" cy="374783"/>
          </a:xfrm>
          <a:prstGeom prst="rect">
            <a:avLst/>
          </a:prstGeom>
          <a:solidFill>
            <a:srgbClr val="0DB282"/>
          </a:solidFill>
          <a:ln>
            <a:noFill/>
          </a:ln>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US/Canada</a:t>
            </a:r>
          </a:p>
        </p:txBody>
      </p:sp>
      <p:sp>
        <p:nvSpPr>
          <p:cNvPr id="8" name="Content Placeholder 12"/>
          <p:cNvSpPr txBox="1">
            <a:spLocks/>
          </p:cNvSpPr>
          <p:nvPr/>
        </p:nvSpPr>
        <p:spPr bwMode="auto">
          <a:xfrm>
            <a:off x="2069415" y="1741865"/>
            <a:ext cx="4072697" cy="27824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Aug 18		Sioux Falls</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Aug 25		Oklahoma City</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08		Wausau </a:t>
            </a:r>
          </a:p>
          <a:p>
            <a:pPr lvl="1" defTabSz="850900" eaLnBrk="1" fontAlgn="auto" hangingPunct="1">
              <a:lnSpc>
                <a:spcPct val="110000"/>
              </a:lnSpc>
              <a:spcBef>
                <a:spcPts val="600"/>
              </a:spcBef>
              <a:spcAft>
                <a:spcPts val="0"/>
              </a:spcAft>
              <a:tabLst>
                <a:tab pos="1168400" algn="l"/>
              </a:tabLst>
              <a:defRPr/>
            </a:pPr>
            <a:r>
              <a:rPr lang="en-US" sz="1200" b="1" dirty="0">
                <a:solidFill>
                  <a:srgbClr val="FF0000"/>
                </a:solidFill>
              </a:rPr>
              <a:t>Sep 15		Denver</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22		San Diego</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22		Atlanta – BI Edition</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22		Boston</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29		Pittsburgh</a:t>
            </a:r>
            <a:endParaRPr lang="en-US" sz="1200" dirty="0"/>
          </a:p>
          <a:p>
            <a:pPr lvl="1" defTabSz="850900" eaLnBrk="1" fontAlgn="auto" hangingPunct="1">
              <a:lnSpc>
                <a:spcPct val="110000"/>
              </a:lnSpc>
              <a:spcBef>
                <a:spcPts val="600"/>
              </a:spcBef>
              <a:spcAft>
                <a:spcPts val="0"/>
              </a:spcAft>
              <a:tabLst>
                <a:tab pos="1168400" algn="l"/>
              </a:tabLst>
              <a:defRPr/>
            </a:pPr>
            <a:endParaRPr lang="en-US" sz="1200" dirty="0">
              <a:ea typeface="+mn-ea"/>
            </a:endParaRPr>
          </a:p>
        </p:txBody>
      </p:sp>
      <p:sp>
        <p:nvSpPr>
          <p:cNvPr id="10" name="TextBox 1"/>
          <p:cNvSpPr txBox="1">
            <a:spLocks noChangeArrowheads="1"/>
          </p:cNvSpPr>
          <p:nvPr/>
        </p:nvSpPr>
        <p:spPr bwMode="auto">
          <a:xfrm>
            <a:off x="6216563" y="6043462"/>
            <a:ext cx="4357816" cy="6771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r>
              <a:rPr lang="en-US" dirty="0">
                <a:latin typeface="+mn-lt"/>
                <a:ea typeface="Segoe"/>
                <a:cs typeface="Segoe"/>
              </a:rPr>
              <a:t>Visit </a:t>
            </a:r>
            <a:r>
              <a:rPr lang="en-US" sz="2000" b="1" dirty="0">
                <a:solidFill>
                  <a:srgbClr val="5486B8"/>
                </a:solidFill>
                <a:latin typeface="+mn-lt"/>
                <a:cs typeface="Segoe"/>
                <a:hlinkClick r:id="rId3"/>
              </a:rPr>
              <a:t>sqlsaturday.com</a:t>
            </a:r>
            <a:r>
              <a:rPr lang="en-US" dirty="0">
                <a:latin typeface="+mn-lt"/>
                <a:ea typeface="Segoe"/>
                <a:cs typeface="Segoe"/>
              </a:rPr>
              <a:t> to register for an event near you!</a:t>
            </a:r>
          </a:p>
        </p:txBody>
      </p:sp>
      <p:sp>
        <p:nvSpPr>
          <p:cNvPr id="12" name="Content Placeholder 15"/>
          <p:cNvSpPr txBox="1">
            <a:spLocks/>
          </p:cNvSpPr>
          <p:nvPr/>
        </p:nvSpPr>
        <p:spPr bwMode="auto">
          <a:xfrm>
            <a:off x="6109603" y="1366148"/>
            <a:ext cx="4040188" cy="37478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EMEA</a:t>
            </a:r>
          </a:p>
        </p:txBody>
      </p:sp>
      <p:sp>
        <p:nvSpPr>
          <p:cNvPr id="16" name="Content Placeholder 12"/>
          <p:cNvSpPr txBox="1">
            <a:spLocks/>
          </p:cNvSpPr>
          <p:nvPr/>
        </p:nvSpPr>
        <p:spPr bwMode="auto">
          <a:xfrm>
            <a:off x="6109603" y="1740932"/>
            <a:ext cx="4214068" cy="3068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01		Johannesburg</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01		Oslo</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08		Cape Town</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08		Cambridge</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15		Durban</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15		Gothenburg</a:t>
            </a:r>
          </a:p>
          <a:p>
            <a:pPr lvl="3" defTabSz="850900" eaLnBrk="1" fontAlgn="auto" hangingPunct="1">
              <a:lnSpc>
                <a:spcPct val="110000"/>
              </a:lnSpc>
              <a:spcBef>
                <a:spcPts val="600"/>
              </a:spcBef>
              <a:spcAft>
                <a:spcPts val="0"/>
              </a:spcAft>
              <a:tabLst>
                <a:tab pos="1168400" algn="l"/>
              </a:tabLst>
              <a:defRPr/>
            </a:pPr>
            <a:r>
              <a:rPr lang="en-US" sz="1200" dirty="0">
                <a:solidFill>
                  <a:schemeClr val="tx1"/>
                </a:solidFill>
              </a:rPr>
              <a:t>Sep 22		</a:t>
            </a:r>
            <a:r>
              <a:rPr lang="en-US" sz="1200" dirty="0" err="1">
                <a:solidFill>
                  <a:schemeClr val="tx1"/>
                </a:solidFill>
              </a:rPr>
              <a:t>Kharkiv</a:t>
            </a:r>
            <a:endParaRPr lang="en-US" sz="12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200" dirty="0">
                <a:solidFill>
                  <a:schemeClr val="tx1"/>
                </a:solidFill>
              </a:rPr>
              <a:t>Sep 22		Lisbon</a:t>
            </a:r>
          </a:p>
          <a:p>
            <a:pPr lvl="3" defTabSz="850900" eaLnBrk="1" fontAlgn="auto" hangingPunct="1">
              <a:lnSpc>
                <a:spcPct val="110000"/>
              </a:lnSpc>
              <a:spcBef>
                <a:spcPts val="600"/>
              </a:spcBef>
              <a:spcAft>
                <a:spcPts val="0"/>
              </a:spcAft>
              <a:tabLst>
                <a:tab pos="1168400" algn="l"/>
              </a:tabLst>
              <a:defRPr/>
            </a:pPr>
            <a:r>
              <a:rPr lang="en-US" sz="1200" dirty="0">
                <a:solidFill>
                  <a:schemeClr val="tx1"/>
                </a:solidFill>
              </a:rPr>
              <a:t>Sep 29		Porto, Portugal</a:t>
            </a:r>
          </a:p>
          <a:p>
            <a:pPr lvl="3" defTabSz="850900" eaLnBrk="1" fontAlgn="auto" hangingPunct="1">
              <a:lnSpc>
                <a:spcPct val="110000"/>
              </a:lnSpc>
              <a:spcBef>
                <a:spcPts val="600"/>
              </a:spcBef>
              <a:spcAft>
                <a:spcPts val="0"/>
              </a:spcAft>
              <a:tabLst>
                <a:tab pos="1168400" algn="l"/>
              </a:tabLst>
              <a:defRPr/>
            </a:pPr>
            <a:r>
              <a:rPr lang="en-US" sz="1200" dirty="0">
                <a:solidFill>
                  <a:schemeClr val="tx1"/>
                </a:solidFill>
              </a:rPr>
              <a:t>Sep 29		</a:t>
            </a:r>
            <a:r>
              <a:rPr lang="en-US" sz="1200" dirty="0" err="1">
                <a:solidFill>
                  <a:schemeClr val="tx1"/>
                </a:solidFill>
              </a:rPr>
              <a:t>Lviv</a:t>
            </a:r>
            <a:endParaRPr lang="en-US" sz="1200" dirty="0">
              <a:solidFill>
                <a:schemeClr val="tx1"/>
              </a:solidFill>
            </a:endParaRPr>
          </a:p>
          <a:p>
            <a:pPr lvl="1" defTabSz="850900" eaLnBrk="1" fontAlgn="auto" hangingPunct="1">
              <a:lnSpc>
                <a:spcPct val="110000"/>
              </a:lnSpc>
              <a:spcBef>
                <a:spcPts val="600"/>
              </a:spcBef>
              <a:spcAft>
                <a:spcPts val="0"/>
              </a:spcAft>
              <a:tabLst>
                <a:tab pos="1168400" algn="l"/>
              </a:tabLst>
              <a:defRPr/>
            </a:pPr>
            <a:endParaRPr lang="en-US" dirty="0">
              <a:solidFill>
                <a:schemeClr val="tx1"/>
              </a:solidFill>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0000" t="40687" r="10436" b="44193"/>
          <a:stretch/>
        </p:blipFill>
        <p:spPr>
          <a:xfrm>
            <a:off x="1666322" y="5657728"/>
            <a:ext cx="4425351" cy="839914"/>
          </a:xfrm>
          <a:prstGeom prst="rect">
            <a:avLst/>
          </a:prstGeom>
        </p:spPr>
      </p:pic>
      <p:sp>
        <p:nvSpPr>
          <p:cNvPr id="13" name="Content Placeholder 15"/>
          <p:cNvSpPr txBox="1">
            <a:spLocks/>
          </p:cNvSpPr>
          <p:nvPr/>
        </p:nvSpPr>
        <p:spPr bwMode="auto">
          <a:xfrm>
            <a:off x="6091673" y="4594422"/>
            <a:ext cx="4040188" cy="353036"/>
          </a:xfrm>
          <a:prstGeom prst="rect">
            <a:avLst/>
          </a:prstGeom>
          <a:solidFill>
            <a:srgbClr val="0DB28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APAC</a:t>
            </a:r>
          </a:p>
        </p:txBody>
      </p:sp>
      <p:sp>
        <p:nvSpPr>
          <p:cNvPr id="15" name="Content Placeholder 12">
            <a:extLst>
              <a:ext uri="{FF2B5EF4-FFF2-40B4-BE49-F238E27FC236}">
                <a16:creationId xmlns:a16="http://schemas.microsoft.com/office/drawing/2014/main" id="{6B2E32EA-86E1-4BE5-B6C0-D21388B87A93}"/>
              </a:ext>
            </a:extLst>
          </p:cNvPr>
          <p:cNvSpPr txBox="1">
            <a:spLocks/>
          </p:cNvSpPr>
          <p:nvPr/>
        </p:nvSpPr>
        <p:spPr bwMode="auto">
          <a:xfrm>
            <a:off x="6109603" y="4971554"/>
            <a:ext cx="4214068" cy="14485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Aug 18		Singapore</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Aug 25		Perth</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01		Auckland</a:t>
            </a:r>
          </a:p>
          <a:p>
            <a:pPr lvl="1" defTabSz="850900" eaLnBrk="1" fontAlgn="auto" hangingPunct="1">
              <a:lnSpc>
                <a:spcPct val="110000"/>
              </a:lnSpc>
              <a:spcBef>
                <a:spcPts val="600"/>
              </a:spcBef>
              <a:spcAft>
                <a:spcPts val="0"/>
              </a:spcAft>
              <a:tabLst>
                <a:tab pos="1168400" algn="l"/>
              </a:tabLst>
              <a:defRPr/>
            </a:pPr>
            <a:endParaRPr lang="en-US" sz="1200" dirty="0">
              <a:solidFill>
                <a:schemeClr val="tx1"/>
              </a:solidFill>
            </a:endParaRPr>
          </a:p>
          <a:p>
            <a:pPr marL="0" lvl="1" indent="0" defTabSz="850900" eaLnBrk="1" fontAlgn="auto" hangingPunct="1">
              <a:lnSpc>
                <a:spcPct val="110000"/>
              </a:lnSpc>
              <a:spcBef>
                <a:spcPts val="600"/>
              </a:spcBef>
              <a:spcAft>
                <a:spcPts val="0"/>
              </a:spcAft>
              <a:buNone/>
              <a:tabLst>
                <a:tab pos="1168400" algn="l"/>
              </a:tabLst>
              <a:defRPr/>
            </a:pPr>
            <a:endParaRPr lang="en-US" sz="1200" dirty="0">
              <a:solidFill>
                <a:schemeClr val="tx1"/>
              </a:solidFill>
            </a:endParaRPr>
          </a:p>
        </p:txBody>
      </p:sp>
      <p:sp>
        <p:nvSpPr>
          <p:cNvPr id="18" name="Title 17">
            <a:extLst>
              <a:ext uri="{FF2B5EF4-FFF2-40B4-BE49-F238E27FC236}">
                <a16:creationId xmlns:a16="http://schemas.microsoft.com/office/drawing/2014/main" id="{FFA9DF7E-E050-4F93-A0E8-115B3FCEBBD8}"/>
              </a:ext>
            </a:extLst>
          </p:cNvPr>
          <p:cNvSpPr>
            <a:spLocks noGrp="1"/>
          </p:cNvSpPr>
          <p:nvPr>
            <p:ph type="title"/>
          </p:nvPr>
        </p:nvSpPr>
        <p:spPr>
          <a:xfrm>
            <a:off x="579512" y="589071"/>
            <a:ext cx="10972800" cy="685800"/>
          </a:xfrm>
        </p:spPr>
        <p:txBody>
          <a:bodyPr/>
          <a:lstStyle/>
          <a:p>
            <a:r>
              <a:rPr lang="en-CA" dirty="0">
                <a:latin typeface="+mj-lt"/>
              </a:rPr>
              <a:t>Upcoming SQL Saturdays</a:t>
            </a:r>
          </a:p>
        </p:txBody>
      </p:sp>
      <p:sp>
        <p:nvSpPr>
          <p:cNvPr id="11" name="Content Placeholder 15">
            <a:extLst>
              <a:ext uri="{FF2B5EF4-FFF2-40B4-BE49-F238E27FC236}">
                <a16:creationId xmlns:a16="http://schemas.microsoft.com/office/drawing/2014/main" id="{1E01DB28-5ADA-45E9-A53C-A2AB03BC4A0B}"/>
              </a:ext>
            </a:extLst>
          </p:cNvPr>
          <p:cNvSpPr txBox="1">
            <a:spLocks/>
          </p:cNvSpPr>
          <p:nvPr/>
        </p:nvSpPr>
        <p:spPr bwMode="auto">
          <a:xfrm>
            <a:off x="2085670" y="4600315"/>
            <a:ext cx="4040188" cy="34714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LATAM</a:t>
            </a:r>
          </a:p>
        </p:txBody>
      </p:sp>
      <p:sp>
        <p:nvSpPr>
          <p:cNvPr id="14" name="Content Placeholder 12">
            <a:extLst>
              <a:ext uri="{FF2B5EF4-FFF2-40B4-BE49-F238E27FC236}">
                <a16:creationId xmlns:a16="http://schemas.microsoft.com/office/drawing/2014/main" id="{D6E3CD9C-89C1-42AC-B462-F71E1C2A8C4E}"/>
              </a:ext>
            </a:extLst>
          </p:cNvPr>
          <p:cNvSpPr txBox="1">
            <a:spLocks/>
          </p:cNvSpPr>
          <p:nvPr/>
        </p:nvSpPr>
        <p:spPr bwMode="auto">
          <a:xfrm>
            <a:off x="2085670" y="4952277"/>
            <a:ext cx="4214068" cy="8376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Aug 25		Brasilia</a:t>
            </a:r>
          </a:p>
          <a:p>
            <a:pPr lvl="1" defTabSz="850900" eaLnBrk="1" fontAlgn="auto" hangingPunct="1">
              <a:lnSpc>
                <a:spcPct val="110000"/>
              </a:lnSpc>
              <a:spcBef>
                <a:spcPts val="600"/>
              </a:spcBef>
              <a:spcAft>
                <a:spcPts val="0"/>
              </a:spcAft>
              <a:tabLst>
                <a:tab pos="1168400" algn="l"/>
              </a:tabLst>
              <a:defRPr/>
            </a:pPr>
            <a:r>
              <a:rPr lang="en-US" sz="1200" dirty="0">
                <a:solidFill>
                  <a:schemeClr val="tx1"/>
                </a:solidFill>
              </a:rPr>
              <a:t>Sep 29		São Paulo</a:t>
            </a:r>
          </a:p>
          <a:p>
            <a:pPr lvl="1" defTabSz="850900" eaLnBrk="1" fontAlgn="auto" hangingPunct="1">
              <a:lnSpc>
                <a:spcPct val="110000"/>
              </a:lnSpc>
              <a:spcBef>
                <a:spcPts val="600"/>
              </a:spcBef>
              <a:spcAft>
                <a:spcPts val="0"/>
              </a:spcAft>
              <a:tabLst>
                <a:tab pos="1168400" algn="l"/>
              </a:tabLst>
              <a:defRPr/>
            </a:pPr>
            <a:r>
              <a:rPr lang="en-US" sz="1200" b="1" dirty="0">
                <a:solidFill>
                  <a:srgbClr val="FF0000"/>
                </a:solidFill>
              </a:rPr>
              <a:t>Oct 13 		San Salvador</a:t>
            </a:r>
          </a:p>
          <a:p>
            <a:pPr lvl="1" defTabSz="850900" eaLnBrk="1" fontAlgn="auto" hangingPunct="1">
              <a:lnSpc>
                <a:spcPct val="110000"/>
              </a:lnSpc>
              <a:spcBef>
                <a:spcPts val="600"/>
              </a:spcBef>
              <a:spcAft>
                <a:spcPts val="0"/>
              </a:spcAft>
              <a:tabLst>
                <a:tab pos="1168400" algn="l"/>
              </a:tabLst>
              <a:defRPr/>
            </a:pPr>
            <a:endParaRPr lang="en-US" sz="1200" dirty="0">
              <a:solidFill>
                <a:schemeClr val="tx1"/>
              </a:solidFill>
            </a:endParaRPr>
          </a:p>
          <a:p>
            <a:pPr lvl="1" defTabSz="850900" eaLnBrk="1" fontAlgn="auto" hangingPunct="1">
              <a:lnSpc>
                <a:spcPct val="110000"/>
              </a:lnSpc>
              <a:spcBef>
                <a:spcPts val="600"/>
              </a:spcBef>
              <a:spcAft>
                <a:spcPts val="0"/>
              </a:spcAft>
              <a:tabLst>
                <a:tab pos="1168400" algn="l"/>
              </a:tabLst>
              <a:defRPr/>
            </a:pPr>
            <a:endParaRPr lang="en-US" sz="1200" dirty="0">
              <a:solidFill>
                <a:schemeClr val="tx1"/>
              </a:solidFill>
            </a:endParaRPr>
          </a:p>
        </p:txBody>
      </p:sp>
    </p:spTree>
    <p:extLst>
      <p:ext uri="{BB962C8B-B14F-4D97-AF65-F5344CB8AC3E}">
        <p14:creationId xmlns:p14="http://schemas.microsoft.com/office/powerpoint/2010/main" val="450728002"/>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102</TotalTime>
  <Words>799</Words>
  <Application>Microsoft Office PowerPoint</Application>
  <PresentationFormat>Widescreen</PresentationFormat>
  <Paragraphs>207</Paragraphs>
  <Slides>19</Slides>
  <Notes>10</Notes>
  <HiddenSlides>0</HiddenSlides>
  <MMClips>0</MMClips>
  <ScaleCrop>false</ScaleCrop>
  <HeadingPairs>
    <vt:vector size="4" baseType="variant">
      <vt:variant>
        <vt:lpstr>Theme</vt:lpstr>
      </vt:variant>
      <vt:variant>
        <vt:i4>4</vt:i4>
      </vt:variant>
      <vt:variant>
        <vt:lpstr>Slide Titles</vt:lpstr>
      </vt:variant>
      <vt:variant>
        <vt:i4>19</vt:i4>
      </vt:variant>
    </vt:vector>
  </HeadingPairs>
  <TitlesOfParts>
    <vt:vector size="23" baseType="lpstr">
      <vt:lpstr>PASS</vt:lpstr>
      <vt:lpstr>PASS2017</vt:lpstr>
      <vt:lpstr>Custom Design</vt:lpstr>
      <vt:lpstr>1_PASS</vt:lpstr>
      <vt:lpstr>PowerPoint Presentation</vt:lpstr>
      <vt:lpstr>PowerPoint Presentation</vt:lpstr>
      <vt:lpstr>PowerPoint Presentation</vt:lpstr>
      <vt:lpstr>PowerPoint Presentation</vt:lpstr>
      <vt:lpstr>PASS Virtual Groups</vt:lpstr>
      <vt:lpstr>Upcoming Virtual Group Webinars</vt:lpstr>
      <vt:lpstr>Upcoming Virtual Group Webinars</vt:lpstr>
      <vt:lpstr>Upcoming Virtual Group Webinars</vt:lpstr>
      <vt:lpstr>Upcoming SQL Saturdays</vt:lpstr>
      <vt:lpstr>Group Logistics</vt:lpstr>
      <vt:lpstr>Newsletter</vt:lpstr>
      <vt:lpstr>PowerPoint Presentation</vt:lpstr>
      <vt:lpstr>PowerPoint Presentation</vt:lpstr>
      <vt:lpstr>PowerPoint Presentation</vt:lpstr>
      <vt:lpstr>Sponsors</vt:lpstr>
      <vt:lpstr>Main Presentation</vt:lpstr>
      <vt:lpstr>Resources</vt:lpstr>
      <vt:lpstr>Follow us</vt:lpstr>
      <vt:lpstr>Connect with PASS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Carlos Robles</cp:lastModifiedBy>
  <cp:revision>530</cp:revision>
  <dcterms:created xsi:type="dcterms:W3CDTF">2017-01-09T02:44:56Z</dcterms:created>
  <dcterms:modified xsi:type="dcterms:W3CDTF">2018-08-30T23:44:54Z</dcterms:modified>
</cp:coreProperties>
</file>

<file path=docProps/thumbnail.jpeg>
</file>